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99" r:id="rId1"/>
  </p:sldMasterIdLst>
  <p:notesMasterIdLst>
    <p:notesMasterId r:id="rId28"/>
  </p:notesMasterIdLst>
  <p:sldIdLst>
    <p:sldId id="256" r:id="rId2"/>
    <p:sldId id="257" r:id="rId3"/>
    <p:sldId id="284" r:id="rId4"/>
    <p:sldId id="259" r:id="rId5"/>
    <p:sldId id="285" r:id="rId6"/>
    <p:sldId id="287" r:id="rId7"/>
    <p:sldId id="286" r:id="rId8"/>
    <p:sldId id="276" r:id="rId9"/>
    <p:sldId id="277" r:id="rId10"/>
    <p:sldId id="263" r:id="rId11"/>
    <p:sldId id="261" r:id="rId12"/>
    <p:sldId id="267" r:id="rId13"/>
    <p:sldId id="260" r:id="rId14"/>
    <p:sldId id="266" r:id="rId15"/>
    <p:sldId id="268" r:id="rId16"/>
    <p:sldId id="278" r:id="rId17"/>
    <p:sldId id="288" r:id="rId18"/>
    <p:sldId id="279" r:id="rId19"/>
    <p:sldId id="280" r:id="rId20"/>
    <p:sldId id="281" r:id="rId21"/>
    <p:sldId id="269" r:id="rId22"/>
    <p:sldId id="270" r:id="rId23"/>
    <p:sldId id="264" r:id="rId24"/>
    <p:sldId id="282" r:id="rId25"/>
    <p:sldId id="289" r:id="rId26"/>
    <p:sldId id="27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
          <a:srgbClr val="FF0000"/>
        </p14:laserClr>
      </p:ext>
      <p:ext uri="{2FDB2607-1784-4EEB-B798-7EB5836EED8A}">
        <p14:showMediaCtrls xmlns:mc="http://schemas.openxmlformats.org/markup-compatibility/2006" xmlns:mv="urn:schemas-microsoft-com:mac:vml" xmlns:p14="http://schemas.microsoft.com/office/powerpoint/2010/main" xmlns="" val="1"/>
      </p:ext>
    </p:extLst>
  </p:showPr>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5" autoAdjust="0"/>
    <p:restoredTop sz="94660"/>
  </p:normalViewPr>
  <p:slideViewPr>
    <p:cSldViewPr snapToGrid="0" snapToObjects="1">
      <p:cViewPr>
        <p:scale>
          <a:sx n="70" d="100"/>
          <a:sy n="70" d="100"/>
        </p:scale>
        <p:origin x="-1386" y="-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25FD77-DD75-4C34-A7F1-037B5F74B3E7}" type="datetimeFigureOut">
              <a:rPr lang="en-US" smtClean="0"/>
              <a:pPr/>
              <a:t>4/11/2013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80D9F5-A72F-4FA0-B659-1B45B096C72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3AEA19B3-BC6D-4E56-93BC-B9B0EF1523FC}" type="datetime1">
              <a:rPr lang="en-US" smtClean="0"/>
              <a:pPr/>
              <a:t>4/11/2013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AA957AF-53C0-420B-9C2D-77DB1416566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EA1974-34C3-C84E-8159-E02E07FC7294}"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2A9D2-5C81-1C4A-9EE4-45649D614A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EA1974-34C3-C84E-8159-E02E07FC7294}"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2A9D2-5C81-1C4A-9EE4-45649D614A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EA1974-34C3-C84E-8159-E02E07FC7294}"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2A9D2-5C81-1C4A-9EE4-45649D614A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CBEAF9-9E58-4CC8-A6FF-6DD8A58DEEA4}"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EEA1974-34C3-C84E-8159-E02E07FC7294}" type="datetimeFigureOut">
              <a:rPr lang="en-US" smtClean="0"/>
              <a:pPr/>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2A9D2-5C81-1C4A-9EE4-45649D614A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7EEA1974-34C3-C84E-8159-E02E07FC7294}" type="datetimeFigureOut">
              <a:rPr lang="en-US" smtClean="0"/>
              <a:pPr/>
              <a:t>4/11/2013</a:t>
            </a:fld>
            <a:endParaRPr lang="en-US"/>
          </a:p>
        </p:txBody>
      </p:sp>
      <p:sp>
        <p:nvSpPr>
          <p:cNvPr id="27" name="Slide Number Placeholder 26"/>
          <p:cNvSpPr>
            <a:spLocks noGrp="1"/>
          </p:cNvSpPr>
          <p:nvPr>
            <p:ph type="sldNum" sz="quarter" idx="11"/>
          </p:nvPr>
        </p:nvSpPr>
        <p:spPr/>
        <p:txBody>
          <a:bodyPr rtlCol="0"/>
          <a:lstStyle/>
          <a:p>
            <a:fld id="{4062A9D2-5C81-1C4A-9EE4-45649D614A27}"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7EEA1974-34C3-C84E-8159-E02E07FC7294}" type="datetimeFigureOut">
              <a:rPr lang="en-US" smtClean="0"/>
              <a:pPr/>
              <a:t>4/11/2013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4062A9D2-5C81-1C4A-9EE4-45649D614A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A1974-34C3-C84E-8159-E02E07FC7294}" type="datetimeFigureOut">
              <a:rPr lang="en-US" smtClean="0"/>
              <a:pPr/>
              <a:t>4/11/2013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62A9D2-5C81-1C4A-9EE4-45649D614A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EEA1974-34C3-C84E-8159-E02E07FC7294}" type="datetimeFigureOut">
              <a:rPr lang="en-US" smtClean="0"/>
              <a:pPr/>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2A9D2-5C81-1C4A-9EE4-45649D614A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EEA1974-34C3-C84E-8159-E02E07FC7294}" type="datetimeFigureOut">
              <a:rPr lang="en-US" smtClean="0"/>
              <a:pPr/>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2A9D2-5C81-1C4A-9EE4-45649D614A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EEA1974-34C3-C84E-8159-E02E07FC7294}" type="datetimeFigureOut">
              <a:rPr lang="en-US" smtClean="0"/>
              <a:pPr/>
              <a:t>4/11/2013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062A9D2-5C81-1C4A-9EE4-45649D614A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4389" y="566799"/>
            <a:ext cx="7406640" cy="1472184"/>
          </a:xfrm>
        </p:spPr>
        <p:txBody>
          <a:bodyPr>
            <a:normAutofit/>
          </a:bodyPr>
          <a:lstStyle/>
          <a:p>
            <a:pPr algn="ctr"/>
            <a:r>
              <a:rPr lang="en-US" dirty="0" smtClean="0">
                <a:solidFill>
                  <a:schemeClr val="accent6">
                    <a:lumMod val="75000"/>
                  </a:schemeClr>
                </a:solidFill>
              </a:rPr>
              <a:t>University of Notre Dame’s Sponsorship Proposal</a:t>
            </a:r>
            <a:endParaRPr lang="en-US" dirty="0">
              <a:solidFill>
                <a:schemeClr val="accent6">
                  <a:lumMod val="75000"/>
                </a:schemeClr>
              </a:solidFill>
            </a:endParaRPr>
          </a:p>
        </p:txBody>
      </p:sp>
      <p:pic>
        <p:nvPicPr>
          <p:cNvPr id="4" name="Picture 3" descr="notre dame.jpeg"/>
          <p:cNvPicPr>
            <a:picLocks noChangeAspect="1"/>
          </p:cNvPicPr>
          <p:nvPr/>
        </p:nvPicPr>
        <p:blipFill>
          <a:blip r:embed="rId2"/>
          <a:stretch>
            <a:fillRect/>
          </a:stretch>
        </p:blipFill>
        <p:spPr>
          <a:xfrm>
            <a:off x="1404389" y="3967362"/>
            <a:ext cx="2155942" cy="1869676"/>
          </a:xfrm>
          <a:prstGeom prst="rect">
            <a:avLst/>
          </a:prstGeom>
        </p:spPr>
      </p:pic>
      <p:pic>
        <p:nvPicPr>
          <p:cNvPr id="6" name="Picture 5" descr="images.jpeg"/>
          <p:cNvPicPr>
            <a:picLocks noChangeAspect="1"/>
          </p:cNvPicPr>
          <p:nvPr/>
        </p:nvPicPr>
        <p:blipFill>
          <a:blip r:embed="rId3"/>
          <a:stretch>
            <a:fillRect/>
          </a:stretch>
        </p:blipFill>
        <p:spPr>
          <a:xfrm>
            <a:off x="4145429" y="4321574"/>
            <a:ext cx="4329897" cy="1515464"/>
          </a:xfrm>
          <a:prstGeom prst="rect">
            <a:avLst/>
          </a:prstGeom>
        </p:spPr>
      </p:pic>
      <p:sp>
        <p:nvSpPr>
          <p:cNvPr id="5" name="TextBox 4"/>
          <p:cNvSpPr txBox="1"/>
          <p:nvPr/>
        </p:nvSpPr>
        <p:spPr>
          <a:xfrm>
            <a:off x="332509" y="1662545"/>
            <a:ext cx="2078182" cy="646331"/>
          </a:xfrm>
          <a:prstGeom prst="rect">
            <a:avLst/>
          </a:prstGeom>
          <a:noFill/>
        </p:spPr>
        <p:txBody>
          <a:bodyPr wrap="square" rtlCol="0">
            <a:spAutoFit/>
          </a:bodyPr>
          <a:lstStyle/>
          <a:p>
            <a:r>
              <a:rPr lang="en-US" smtClean="0">
                <a:solidFill>
                  <a:schemeClr val="bg1"/>
                </a:solidFill>
              </a:rPr>
              <a:t>Ryan </a:t>
            </a:r>
            <a:r>
              <a:rPr lang="en-US" dirty="0" smtClean="0">
                <a:solidFill>
                  <a:schemeClr val="bg1"/>
                </a:solidFill>
              </a:rPr>
              <a:t>Suter</a:t>
            </a:r>
          </a:p>
          <a:p>
            <a:endParaRPr lang="en-US" dirty="0"/>
          </a:p>
        </p:txBody>
      </p:sp>
      <p:sp>
        <p:nvSpPr>
          <p:cNvPr id="7" name="TextBox 6"/>
          <p:cNvSpPr txBox="1"/>
          <p:nvPr/>
        </p:nvSpPr>
        <p:spPr>
          <a:xfrm>
            <a:off x="3563538" y="4548249"/>
            <a:ext cx="581891" cy="1077218"/>
          </a:xfrm>
          <a:prstGeom prst="rect">
            <a:avLst/>
          </a:prstGeom>
          <a:noFill/>
        </p:spPr>
        <p:txBody>
          <a:bodyPr wrap="square" rtlCol="0">
            <a:spAutoFit/>
          </a:bodyPr>
          <a:lstStyle/>
          <a:p>
            <a:r>
              <a:rPr lang="en-US" sz="9600" baseline="-25000" dirty="0" smtClean="0"/>
              <a:t>+</a:t>
            </a:r>
            <a:endParaRPr lang="en-US" sz="9600" baseline="-25000" dirty="0"/>
          </a:p>
        </p:txBody>
      </p:sp>
      <p:pic>
        <p:nvPicPr>
          <p:cNvPr id="2050" name="Picture 2"/>
          <p:cNvPicPr>
            <a:picLocks noChangeAspect="1" noChangeArrowheads="1"/>
          </p:cNvPicPr>
          <p:nvPr/>
        </p:nvPicPr>
        <p:blipFill>
          <a:blip r:embed="rId4"/>
          <a:srcRect/>
          <a:stretch>
            <a:fillRect/>
          </a:stretch>
        </p:blipFill>
        <p:spPr bwMode="auto">
          <a:xfrm>
            <a:off x="712520" y="3963811"/>
            <a:ext cx="7762806" cy="28941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5436A"/>
                </a:solidFill>
              </a:rPr>
              <a:t>Strategic Fit</a:t>
            </a:r>
            <a:endParaRPr lang="en-US" dirty="0">
              <a:solidFill>
                <a:srgbClr val="35436A"/>
              </a:solidFill>
            </a:endParaRPr>
          </a:p>
        </p:txBody>
      </p:sp>
      <p:sp>
        <p:nvSpPr>
          <p:cNvPr id="3" name="Content Placeholder 2"/>
          <p:cNvSpPr>
            <a:spLocks noGrp="1"/>
          </p:cNvSpPr>
          <p:nvPr>
            <p:ph idx="1"/>
          </p:nvPr>
        </p:nvSpPr>
        <p:spPr>
          <a:xfrm>
            <a:off x="926276" y="2209800"/>
            <a:ext cx="6903007" cy="3612078"/>
          </a:xfrm>
        </p:spPr>
        <p:txBody>
          <a:bodyPr>
            <a:normAutofit fontScale="85000" lnSpcReduction="20000"/>
          </a:bodyPr>
          <a:lstStyle/>
          <a:p>
            <a:pPr>
              <a:buNone/>
            </a:pPr>
            <a:r>
              <a:rPr lang="en-US" dirty="0" smtClean="0">
                <a:solidFill>
                  <a:schemeClr val="accent1">
                    <a:lumMod val="75000"/>
                  </a:schemeClr>
                </a:solidFill>
              </a:rPr>
              <a:t>OBJECTIVE:</a:t>
            </a:r>
          </a:p>
          <a:p>
            <a:endParaRPr lang="en-US" dirty="0" smtClean="0">
              <a:solidFill>
                <a:schemeClr val="accent1">
                  <a:lumMod val="75000"/>
                </a:schemeClr>
              </a:solidFill>
            </a:endParaRPr>
          </a:p>
          <a:p>
            <a:r>
              <a:rPr lang="en-US" dirty="0" smtClean="0">
                <a:solidFill>
                  <a:schemeClr val="accent1">
                    <a:lumMod val="75000"/>
                  </a:schemeClr>
                </a:solidFill>
              </a:rPr>
              <a:t>Target Market: Notre Dame fans around the Nation.</a:t>
            </a:r>
          </a:p>
          <a:p>
            <a:pPr lvl="2"/>
            <a:r>
              <a:rPr lang="en-US" dirty="0" smtClean="0">
                <a:solidFill>
                  <a:schemeClr val="accent1">
                    <a:lumMod val="75000"/>
                  </a:schemeClr>
                </a:solidFill>
              </a:rPr>
              <a:t>Very loyal fan base with Coca-Cola &amp; ND</a:t>
            </a:r>
          </a:p>
          <a:p>
            <a:pPr lvl="2">
              <a:buNone/>
            </a:pPr>
            <a:endParaRPr lang="en-US" dirty="0" smtClean="0">
              <a:solidFill>
                <a:schemeClr val="accent1">
                  <a:lumMod val="75000"/>
                </a:schemeClr>
              </a:solidFill>
            </a:endParaRPr>
          </a:p>
          <a:p>
            <a:r>
              <a:rPr lang="en-US" dirty="0" smtClean="0">
                <a:solidFill>
                  <a:schemeClr val="accent1">
                    <a:lumMod val="75000"/>
                  </a:schemeClr>
                </a:solidFill>
              </a:rPr>
              <a:t>Coca-Cola plant located in South Bend gives the brand the “hometown” image</a:t>
            </a:r>
          </a:p>
          <a:p>
            <a:pPr lvl="2">
              <a:buNone/>
            </a:pPr>
            <a:endParaRPr lang="en-US" dirty="0" smtClean="0">
              <a:solidFill>
                <a:schemeClr val="accent6">
                  <a:lumMod val="75000"/>
                </a:schemeClr>
              </a:solidFill>
            </a:endParaRPr>
          </a:p>
          <a:p>
            <a:pPr lvl="2">
              <a:buNone/>
            </a:pPr>
            <a:endParaRPr lang="en-US" dirty="0" smtClean="0">
              <a:solidFill>
                <a:schemeClr val="accent6">
                  <a:lumMod val="75000"/>
                </a:schemeClr>
              </a:solidFill>
            </a:endParaRPr>
          </a:p>
          <a:p>
            <a:pPr>
              <a:buNone/>
            </a:pPr>
            <a:r>
              <a:rPr lang="en-US" dirty="0" smtClean="0">
                <a:solidFill>
                  <a:schemeClr val="accent6">
                    <a:lumMod val="75000"/>
                  </a:schemeClr>
                </a:solidFill>
              </a:rPr>
              <a:t>  </a:t>
            </a:r>
          </a:p>
          <a:p>
            <a:pPr marL="365760" lvl="2" indent="-283464">
              <a:spcBef>
                <a:spcPts val="600"/>
              </a:spcBef>
              <a:buClr>
                <a:schemeClr val="accent1"/>
              </a:buClr>
              <a:buSzPct val="80000"/>
              <a:buNone/>
            </a:pPr>
            <a:endParaRPr lang="en-US" sz="2800" dirty="0" smtClean="0">
              <a:solidFill>
                <a:srgbClr val="35436A"/>
              </a:solidFill>
            </a:endParaRP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5436A"/>
                </a:solidFill>
              </a:rPr>
              <a:t>Media Exposure</a:t>
            </a:r>
            <a:endParaRPr lang="en-US" dirty="0">
              <a:solidFill>
                <a:srgbClr val="35436A"/>
              </a:solidFill>
            </a:endParaRPr>
          </a:p>
        </p:txBody>
      </p:sp>
      <p:sp>
        <p:nvSpPr>
          <p:cNvPr id="3" name="Content Placeholder 2"/>
          <p:cNvSpPr>
            <a:spLocks noGrp="1"/>
          </p:cNvSpPr>
          <p:nvPr>
            <p:ph idx="1"/>
          </p:nvPr>
        </p:nvSpPr>
        <p:spPr/>
        <p:txBody>
          <a:bodyPr>
            <a:normAutofit fontScale="62500" lnSpcReduction="20000"/>
          </a:bodyPr>
          <a:lstStyle/>
          <a:p>
            <a:r>
              <a:rPr lang="en-US" dirty="0" smtClean="0">
                <a:solidFill>
                  <a:srgbClr val="35436A"/>
                </a:solidFill>
              </a:rPr>
              <a:t>Notre Dame is the only team to have all games broadcast nationally on the radio. </a:t>
            </a:r>
          </a:p>
          <a:p>
            <a:r>
              <a:rPr lang="en-US" dirty="0" smtClean="0">
                <a:solidFill>
                  <a:srgbClr val="35436A"/>
                </a:solidFill>
              </a:rPr>
              <a:t>Every game averages up to 15 million people watch their games through TV. </a:t>
            </a:r>
          </a:p>
          <a:p>
            <a:pPr lvl="1"/>
            <a:r>
              <a:rPr lang="en-US" sz="2800" dirty="0" smtClean="0">
                <a:solidFill>
                  <a:srgbClr val="35436A"/>
                </a:solidFill>
              </a:rPr>
              <a:t>When at home, the capacity of fans is roughly 81,000. </a:t>
            </a:r>
          </a:p>
          <a:p>
            <a:pPr lvl="1"/>
            <a:r>
              <a:rPr lang="en-US" sz="2800" dirty="0" smtClean="0">
                <a:solidFill>
                  <a:srgbClr val="35436A"/>
                </a:solidFill>
              </a:rPr>
              <a:t>Without a JumboTron, two modest scoreboards adds a more traditional feel.</a:t>
            </a:r>
          </a:p>
          <a:p>
            <a:r>
              <a:rPr lang="en-US" dirty="0" smtClean="0">
                <a:solidFill>
                  <a:srgbClr val="35436A"/>
                </a:solidFill>
              </a:rPr>
              <a:t>We  engaged with Twitter, and Facebook to try and gain more fans. </a:t>
            </a:r>
          </a:p>
          <a:p>
            <a:pPr marL="742950" lvl="1" indent="-285750">
              <a:buFont typeface="Arial"/>
              <a:buChar char="•"/>
            </a:pPr>
            <a:r>
              <a:rPr lang="en-US" sz="2800" dirty="0" smtClean="0">
                <a:solidFill>
                  <a:srgbClr val="35436A"/>
                </a:solidFill>
              </a:rPr>
              <a:t>Notre Dame currently has roughly 45,000 followers on Twitter, and Facebook has close to 70,000 people talking about the school. </a:t>
            </a:r>
          </a:p>
          <a:p>
            <a:pPr marL="400050" indent="-285750">
              <a:buFont typeface="Arial"/>
              <a:buChar char="•"/>
            </a:pPr>
            <a:r>
              <a:rPr lang="en-US" dirty="0" smtClean="0">
                <a:solidFill>
                  <a:srgbClr val="35436A"/>
                </a:solidFill>
              </a:rPr>
              <a:t>Radio rights are currently held by IMG Sports, who began a 10 yr. deal with them in 2008.</a:t>
            </a:r>
          </a:p>
          <a:p>
            <a:pPr marL="285750" indent="-285750">
              <a:buFont typeface="Arial"/>
              <a:buChar char="•"/>
            </a:pPr>
            <a:r>
              <a:rPr lang="en-US" dirty="0" smtClean="0">
                <a:solidFill>
                  <a:srgbClr val="35436A"/>
                </a:solidFill>
              </a:rPr>
              <a:t>As far as commercials go, we would like to incorporate a thirty-second ad on television during three home games of Coke’s choice. We aimed to do so by launching them a month prior to opening game day, which is August 31, 2013 for next season.</a:t>
            </a:r>
          </a:p>
          <a:p>
            <a:pPr marL="285750" indent="-285750">
              <a:buFont typeface="Arial"/>
              <a:buChar char="•"/>
            </a:pPr>
            <a:r>
              <a:rPr lang="en-US" dirty="0" smtClean="0">
                <a:solidFill>
                  <a:srgbClr val="35436A"/>
                </a:solidFill>
              </a:rPr>
              <a:t>By doing this, it’s a way to gain last minute potential viewers of Notre Dame.</a:t>
            </a:r>
          </a:p>
          <a:p>
            <a:endParaRPr lang="en-US" sz="2200" dirty="0" smtClean="0">
              <a:solidFill>
                <a:srgbClr val="35436A"/>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5436A"/>
                </a:solidFill>
              </a:rPr>
              <a:t>Exclusivity </a:t>
            </a:r>
            <a:endParaRPr lang="en-US" dirty="0">
              <a:solidFill>
                <a:srgbClr val="35436A"/>
              </a:solidFill>
            </a:endParaRPr>
          </a:p>
        </p:txBody>
      </p:sp>
      <p:sp>
        <p:nvSpPr>
          <p:cNvPr id="3" name="Content Placeholder 2"/>
          <p:cNvSpPr>
            <a:spLocks noGrp="1"/>
          </p:cNvSpPr>
          <p:nvPr>
            <p:ph idx="1"/>
          </p:nvPr>
        </p:nvSpPr>
        <p:spPr/>
        <p:txBody>
          <a:bodyPr>
            <a:normAutofit/>
          </a:bodyPr>
          <a:lstStyle/>
          <a:p>
            <a:r>
              <a:rPr lang="en-US" dirty="0" smtClean="0">
                <a:solidFill>
                  <a:srgbClr val="35436A"/>
                </a:solidFill>
              </a:rPr>
              <a:t>If Coca-Cola sponsors Notre Dame football they will be the exclusive suppliers of…</a:t>
            </a:r>
          </a:p>
          <a:p>
            <a:pPr lvl="1"/>
            <a:r>
              <a:rPr lang="en-US" dirty="0" smtClean="0">
                <a:solidFill>
                  <a:srgbClr val="35436A"/>
                </a:solidFill>
              </a:rPr>
              <a:t>Water, soft drinks, and sports drinks</a:t>
            </a:r>
          </a:p>
          <a:p>
            <a:pPr lvl="1"/>
            <a:r>
              <a:rPr lang="en-US" dirty="0" smtClean="0">
                <a:solidFill>
                  <a:srgbClr val="35436A"/>
                </a:solidFill>
              </a:rPr>
              <a:t>Notre Dame will be off limits to all Pepsi products</a:t>
            </a:r>
          </a:p>
          <a:p>
            <a:pPr lvl="1"/>
            <a:r>
              <a:rPr lang="en-US" dirty="0" smtClean="0">
                <a:solidFill>
                  <a:srgbClr val="35436A"/>
                </a:solidFill>
              </a:rPr>
              <a:t>To protect Coca-Cola from ambush marketing products such as Pepsi will not be allowed on campus</a:t>
            </a:r>
          </a:p>
          <a:p>
            <a:pPr lvl="2"/>
            <a:r>
              <a:rPr lang="en-US" dirty="0" smtClean="0">
                <a:solidFill>
                  <a:srgbClr val="35436A"/>
                </a:solidFill>
              </a:rPr>
              <a:t>Ushers will be stationed to ensure no Pepsi products from entering the stadium.</a:t>
            </a:r>
          </a:p>
          <a:p>
            <a:pPr lvl="1"/>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5436A"/>
                </a:solidFill>
              </a:rPr>
              <a:t>Sponsorship will include</a:t>
            </a:r>
            <a:endParaRPr lang="en-US" dirty="0">
              <a:solidFill>
                <a:srgbClr val="35436A"/>
              </a:solidFill>
            </a:endParaRPr>
          </a:p>
        </p:txBody>
      </p:sp>
      <p:sp>
        <p:nvSpPr>
          <p:cNvPr id="3" name="Content Placeholder 2"/>
          <p:cNvSpPr>
            <a:spLocks noGrp="1"/>
          </p:cNvSpPr>
          <p:nvPr>
            <p:ph idx="1"/>
          </p:nvPr>
        </p:nvSpPr>
        <p:spPr/>
        <p:txBody>
          <a:bodyPr>
            <a:normAutofit fontScale="77500" lnSpcReduction="20000"/>
          </a:bodyPr>
          <a:lstStyle/>
          <a:p>
            <a:r>
              <a:rPr lang="en-US" dirty="0" smtClean="0">
                <a:solidFill>
                  <a:srgbClr val="35436A"/>
                </a:solidFill>
              </a:rPr>
              <a:t>Six Notre Dame home football games</a:t>
            </a:r>
          </a:p>
          <a:p>
            <a:r>
              <a:rPr lang="en-US" dirty="0" smtClean="0">
                <a:solidFill>
                  <a:srgbClr val="35436A"/>
                </a:solidFill>
              </a:rPr>
              <a:t>All press conferences in relation with the football program</a:t>
            </a:r>
          </a:p>
          <a:p>
            <a:pPr lvl="1"/>
            <a:r>
              <a:rPr lang="en-US" dirty="0" smtClean="0">
                <a:solidFill>
                  <a:srgbClr val="35436A"/>
                </a:solidFill>
              </a:rPr>
              <a:t>Coca-Cola images on backdrop guarantees brand media exposure</a:t>
            </a:r>
          </a:p>
          <a:p>
            <a:r>
              <a:rPr lang="en-US" dirty="0" smtClean="0">
                <a:solidFill>
                  <a:srgbClr val="35436A"/>
                </a:solidFill>
              </a:rPr>
              <a:t>Pep Rallies</a:t>
            </a:r>
          </a:p>
          <a:p>
            <a:pPr lvl="1"/>
            <a:r>
              <a:rPr lang="en-US" dirty="0" smtClean="0">
                <a:solidFill>
                  <a:srgbClr val="35436A"/>
                </a:solidFill>
              </a:rPr>
              <a:t>Coca-Cola product giveaways</a:t>
            </a:r>
          </a:p>
          <a:p>
            <a:pPr lvl="1"/>
            <a:r>
              <a:rPr lang="en-US" dirty="0" smtClean="0">
                <a:solidFill>
                  <a:srgbClr val="35436A"/>
                </a:solidFill>
              </a:rPr>
              <a:t>Coca-Cola sponsored mini games</a:t>
            </a:r>
          </a:p>
          <a:p>
            <a:r>
              <a:rPr lang="en-US" dirty="0" smtClean="0">
                <a:solidFill>
                  <a:srgbClr val="35436A"/>
                </a:solidFill>
              </a:rPr>
              <a:t>Annual spring Blue and Gold game</a:t>
            </a:r>
          </a:p>
          <a:p>
            <a:r>
              <a:rPr lang="en-US" dirty="0" smtClean="0">
                <a:solidFill>
                  <a:srgbClr val="35436A"/>
                </a:solidFill>
              </a:rPr>
              <a:t>Advertisements throughout the South Bend area including billboards, TV airtime, and signage in Notre Dame Stadium.</a:t>
            </a:r>
          </a:p>
          <a:p>
            <a:r>
              <a:rPr lang="en-US" dirty="0" smtClean="0">
                <a:solidFill>
                  <a:srgbClr val="35436A"/>
                </a:solidFill>
              </a:rPr>
              <a:t>There will also be other smaller local sponsors like South Bend Chocolate Company, Gates Toyota, and Memorial Hospital of South Bend…</a:t>
            </a:r>
            <a:r>
              <a:rPr lang="en-US" dirty="0" err="1" smtClean="0">
                <a:solidFill>
                  <a:srgbClr val="35436A"/>
                </a:solidFill>
              </a:rPr>
              <a:t>ect</a:t>
            </a:r>
            <a:r>
              <a:rPr lang="en-US" dirty="0" smtClean="0">
                <a:solidFill>
                  <a:srgbClr val="35436A"/>
                </a:solidFill>
              </a:rPr>
              <a:t>, </a:t>
            </a:r>
          </a:p>
          <a:p>
            <a:endParaRPr lang="en-US" dirty="0" smtClean="0">
              <a:solidFill>
                <a:srgbClr val="35436A"/>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380" y="44513"/>
            <a:ext cx="7498080" cy="812797"/>
          </a:xfrm>
        </p:spPr>
        <p:txBody>
          <a:bodyPr/>
          <a:lstStyle/>
          <a:p>
            <a:r>
              <a:rPr lang="en-US" dirty="0" smtClean="0">
                <a:solidFill>
                  <a:srgbClr val="35436A"/>
                </a:solidFill>
              </a:rPr>
              <a:t>Sponsorship Inventory</a:t>
            </a:r>
            <a:endParaRPr lang="en-US" dirty="0">
              <a:solidFill>
                <a:srgbClr val="35436A"/>
              </a:solidFill>
            </a:endParaRPr>
          </a:p>
        </p:txBody>
      </p:sp>
      <p:sp>
        <p:nvSpPr>
          <p:cNvPr id="5" name="Content Placeholder 4"/>
          <p:cNvSpPr>
            <a:spLocks noGrp="1"/>
          </p:cNvSpPr>
          <p:nvPr>
            <p:ph idx="1"/>
          </p:nvPr>
        </p:nvSpPr>
        <p:spPr/>
        <p:txBody>
          <a:bodyPr/>
          <a:lstStyle/>
          <a:p>
            <a:endParaRPr lang="en-US" dirty="0"/>
          </a:p>
        </p:txBody>
      </p:sp>
      <p:graphicFrame>
        <p:nvGraphicFramePr>
          <p:cNvPr id="6" name="Content Placeholder 3"/>
          <p:cNvGraphicFramePr>
            <a:graphicFrameLocks/>
          </p:cNvGraphicFramePr>
          <p:nvPr>
            <p:extLst>
              <p:ext uri="{D42A27DB-BD31-4B8C-83A1-F6EECF244321}">
                <p14:modId xmlns="" xmlns:p14="http://schemas.microsoft.com/office/powerpoint/2010/main" xmlns:mv="urn:schemas-microsoft-com:mac:vml" xmlns:mc="http://schemas.openxmlformats.org/markup-compatibility/2006" val="433341711"/>
              </p:ext>
            </p:extLst>
          </p:nvPr>
        </p:nvGraphicFramePr>
        <p:xfrm>
          <a:off x="644188" y="984644"/>
          <a:ext cx="8151460" cy="5358703"/>
        </p:xfrm>
        <a:graphic>
          <a:graphicData uri="http://schemas.openxmlformats.org/drawingml/2006/table">
            <a:tbl>
              <a:tblPr firstRow="1" bandRow="1">
                <a:tableStyleId>{5C22544A-7EE6-4342-B048-85BDC9FD1C3A}</a:tableStyleId>
              </a:tblPr>
              <a:tblGrid>
                <a:gridCol w="2037865"/>
                <a:gridCol w="2037865"/>
                <a:gridCol w="2037865"/>
                <a:gridCol w="2037865"/>
              </a:tblGrid>
              <a:tr h="756523">
                <a:tc>
                  <a:txBody>
                    <a:bodyPr/>
                    <a:lstStyle/>
                    <a:p>
                      <a:pPr marL="0" marR="0">
                        <a:spcBef>
                          <a:spcPts val="0"/>
                        </a:spcBef>
                        <a:spcAft>
                          <a:spcPts val="0"/>
                        </a:spcAft>
                      </a:pPr>
                      <a:r>
                        <a:rPr lang="en-US" sz="1200" b="1" dirty="0">
                          <a:latin typeface="Times New Roman"/>
                          <a:ea typeface="Cambria"/>
                          <a:cs typeface="Times New Roman"/>
                        </a:rPr>
                        <a:t>Inventory</a:t>
                      </a:r>
                      <a:endParaRPr lang="en-US" sz="12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200" b="1" dirty="0">
                          <a:latin typeface="Times New Roman"/>
                          <a:ea typeface="Cambria"/>
                          <a:cs typeface="Times New Roman"/>
                        </a:rPr>
                        <a:t>Official Sponsor</a:t>
                      </a:r>
                      <a:endParaRPr lang="en-US" sz="1200" dirty="0">
                        <a:latin typeface="Times New Roman"/>
                        <a:ea typeface="Cambria"/>
                        <a:cs typeface="Times New Roman"/>
                      </a:endParaRPr>
                    </a:p>
                    <a:p>
                      <a:pPr marL="0" marR="0">
                        <a:spcBef>
                          <a:spcPts val="0"/>
                        </a:spcBef>
                        <a:spcAft>
                          <a:spcPts val="0"/>
                        </a:spcAft>
                      </a:pPr>
                      <a:r>
                        <a:rPr lang="en-US" sz="1200" dirty="0">
                          <a:latin typeface="Times New Roman"/>
                          <a:ea typeface="Cambria"/>
                          <a:cs typeface="Times New Roman"/>
                        </a:rPr>
                        <a:t>(Includes </a:t>
                      </a:r>
                      <a:r>
                        <a:rPr lang="en-US" sz="1200" dirty="0" err="1">
                          <a:latin typeface="Times New Roman"/>
                          <a:ea typeface="Cambria"/>
                          <a:cs typeface="Times New Roman"/>
                        </a:rPr>
                        <a:t>Gameday</a:t>
                      </a:r>
                      <a:r>
                        <a:rPr lang="en-US" sz="1200" dirty="0">
                          <a:latin typeface="Times New Roman"/>
                          <a:ea typeface="Cambria"/>
                          <a:cs typeface="Times New Roman"/>
                        </a:rPr>
                        <a:t> and Title)</a:t>
                      </a:r>
                    </a:p>
                    <a:p>
                      <a:pPr marL="0" marR="0">
                        <a:spcBef>
                          <a:spcPts val="0"/>
                        </a:spcBef>
                        <a:spcAft>
                          <a:spcPts val="0"/>
                        </a:spcAft>
                      </a:pPr>
                      <a:r>
                        <a:rPr lang="en-US" sz="1200" b="1" dirty="0">
                          <a:latin typeface="Times New Roman"/>
                          <a:ea typeface="Cambria"/>
                          <a:cs typeface="Times New Roman"/>
                        </a:rPr>
                        <a:t>$</a:t>
                      </a:r>
                      <a:r>
                        <a:rPr lang="en-US" sz="1200" b="1" dirty="0" smtClean="0">
                          <a:latin typeface="Times New Roman"/>
                          <a:ea typeface="Cambria"/>
                          <a:cs typeface="Times New Roman"/>
                        </a:rPr>
                        <a:t>1,000,000 (per year)</a:t>
                      </a:r>
                      <a:endParaRPr lang="en-US" sz="12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200" b="1" dirty="0">
                          <a:latin typeface="Times New Roman"/>
                          <a:ea typeface="Cambria"/>
                          <a:cs typeface="Times New Roman"/>
                        </a:rPr>
                        <a:t>Title Sponsor</a:t>
                      </a:r>
                      <a:endParaRPr lang="en-US" sz="1200" dirty="0">
                        <a:latin typeface="Times New Roman"/>
                        <a:ea typeface="Cambria"/>
                        <a:cs typeface="Times New Roman"/>
                      </a:endParaRPr>
                    </a:p>
                    <a:p>
                      <a:pPr marL="0" marR="0">
                        <a:spcBef>
                          <a:spcPts val="0"/>
                        </a:spcBef>
                        <a:spcAft>
                          <a:spcPts val="0"/>
                        </a:spcAft>
                      </a:pPr>
                      <a:r>
                        <a:rPr lang="en-US" sz="1200" dirty="0">
                          <a:latin typeface="Times New Roman"/>
                          <a:ea typeface="Cambria"/>
                          <a:cs typeface="Times New Roman"/>
                        </a:rPr>
                        <a:t>(Includes </a:t>
                      </a:r>
                      <a:r>
                        <a:rPr lang="en-US" sz="1200" dirty="0" err="1">
                          <a:latin typeface="Times New Roman"/>
                          <a:ea typeface="Cambria"/>
                          <a:cs typeface="Times New Roman"/>
                        </a:rPr>
                        <a:t>Gameday</a:t>
                      </a:r>
                      <a:r>
                        <a:rPr lang="en-US" sz="1200" dirty="0">
                          <a:latin typeface="Times New Roman"/>
                          <a:ea typeface="Cambria"/>
                          <a:cs typeface="Times New Roman"/>
                        </a:rPr>
                        <a:t>)</a:t>
                      </a:r>
                    </a:p>
                    <a:p>
                      <a:pPr marL="0" marR="0">
                        <a:spcBef>
                          <a:spcPts val="0"/>
                        </a:spcBef>
                        <a:spcAft>
                          <a:spcPts val="0"/>
                        </a:spcAft>
                      </a:pPr>
                      <a:r>
                        <a:rPr lang="en-US" sz="1200" b="1" dirty="0">
                          <a:latin typeface="Times New Roman"/>
                          <a:ea typeface="Cambria"/>
                          <a:cs typeface="Times New Roman"/>
                        </a:rPr>
                        <a:t>$</a:t>
                      </a:r>
                      <a:r>
                        <a:rPr lang="en-US" sz="1200" b="1" dirty="0" smtClean="0">
                          <a:latin typeface="Times New Roman"/>
                          <a:ea typeface="Cambria"/>
                          <a:cs typeface="Times New Roman"/>
                        </a:rPr>
                        <a:t>500,000 (per</a:t>
                      </a:r>
                      <a:r>
                        <a:rPr lang="en-US" sz="1200" b="1" baseline="0" dirty="0" smtClean="0">
                          <a:latin typeface="Times New Roman"/>
                          <a:ea typeface="Cambria"/>
                          <a:cs typeface="Times New Roman"/>
                        </a:rPr>
                        <a:t> year)</a:t>
                      </a:r>
                      <a:endParaRPr lang="en-US" sz="12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200" b="1" dirty="0" err="1">
                          <a:latin typeface="Times New Roman"/>
                          <a:ea typeface="Cambria"/>
                          <a:cs typeface="Times New Roman"/>
                        </a:rPr>
                        <a:t>Gameday</a:t>
                      </a:r>
                      <a:r>
                        <a:rPr lang="en-US" sz="1200" b="1" dirty="0">
                          <a:latin typeface="Times New Roman"/>
                          <a:ea typeface="Cambria"/>
                          <a:cs typeface="Times New Roman"/>
                        </a:rPr>
                        <a:t> Sponsor</a:t>
                      </a:r>
                      <a:endParaRPr lang="en-US" sz="1200" dirty="0">
                        <a:latin typeface="Times New Roman"/>
                        <a:ea typeface="Cambria"/>
                        <a:cs typeface="Times New Roman"/>
                      </a:endParaRPr>
                    </a:p>
                    <a:p>
                      <a:pPr marL="0" marR="0">
                        <a:spcBef>
                          <a:spcPts val="0"/>
                        </a:spcBef>
                        <a:spcAft>
                          <a:spcPts val="0"/>
                        </a:spcAft>
                      </a:pPr>
                      <a:r>
                        <a:rPr lang="en-US" sz="1200" b="1">
                          <a:latin typeface="Times New Roman"/>
                          <a:ea typeface="Cambria"/>
                          <a:cs typeface="Times New Roman"/>
                        </a:rPr>
                        <a:t>$</a:t>
                      </a:r>
                      <a:r>
                        <a:rPr lang="en-US" sz="1200" b="1" smtClean="0">
                          <a:latin typeface="Times New Roman"/>
                          <a:ea typeface="Cambria"/>
                          <a:cs typeface="Times New Roman"/>
                        </a:rPr>
                        <a:t>250,000 (per year)</a:t>
                      </a:r>
                      <a:endParaRPr lang="en-US" sz="1200" dirty="0">
                        <a:latin typeface="Times New Roman"/>
                        <a:ea typeface="Cambria"/>
                        <a:cs typeface="Times New Roman"/>
                      </a:endParaRPr>
                    </a:p>
                  </a:txBody>
                  <a:tcPr marL="68580" marR="68580" marT="0" marB="0"/>
                </a:tc>
              </a:tr>
              <a:tr h="383515">
                <a:tc>
                  <a:txBody>
                    <a:bodyPr/>
                    <a:lstStyle/>
                    <a:p>
                      <a:pPr marL="0" marR="0">
                        <a:spcBef>
                          <a:spcPts val="0"/>
                        </a:spcBef>
                        <a:spcAft>
                          <a:spcPts val="0"/>
                        </a:spcAft>
                      </a:pPr>
                      <a:r>
                        <a:rPr lang="en-US" sz="1200" b="1" dirty="0">
                          <a:latin typeface="Times New Roman"/>
                          <a:ea typeface="Cambria"/>
                          <a:cs typeface="Times New Roman"/>
                        </a:rPr>
                        <a:t>Soft drink cups</a:t>
                      </a:r>
                      <a:endParaRPr lang="en-US" sz="12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200">
                          <a:latin typeface="Times New Roman"/>
                          <a:ea typeface="Cambria"/>
                          <a:cs typeface="Times New Roman"/>
                        </a:rPr>
                        <a:t>All concessions</a:t>
                      </a:r>
                    </a:p>
                  </a:txBody>
                  <a:tcPr marL="68580" marR="68580" marT="0" marB="0"/>
                </a:tc>
                <a:tc>
                  <a:txBody>
                    <a:bodyPr/>
                    <a:lstStyle/>
                    <a:p>
                      <a:pPr marL="0" marR="0">
                        <a:spcBef>
                          <a:spcPts val="0"/>
                        </a:spcBef>
                        <a:spcAft>
                          <a:spcPts val="0"/>
                        </a:spcAft>
                      </a:pPr>
                      <a:r>
                        <a:rPr lang="en-US" sz="1200">
                          <a:latin typeface="Times New Roman"/>
                          <a:ea typeface="Cambria"/>
                          <a:cs typeface="Times New Roman"/>
                        </a:rPr>
                        <a:t>All concessions</a:t>
                      </a:r>
                    </a:p>
                  </a:txBody>
                  <a:tcPr marL="68580" marR="68580" marT="0" marB="0"/>
                </a:tc>
                <a:tc>
                  <a:txBody>
                    <a:bodyPr/>
                    <a:lstStyle/>
                    <a:p>
                      <a:pPr marL="0" marR="0">
                        <a:spcBef>
                          <a:spcPts val="0"/>
                        </a:spcBef>
                        <a:spcAft>
                          <a:spcPts val="0"/>
                        </a:spcAft>
                      </a:pPr>
                      <a:r>
                        <a:rPr lang="en-US" sz="1200">
                          <a:latin typeface="Times New Roman"/>
                          <a:ea typeface="Cambria"/>
                          <a:cs typeface="Times New Roman"/>
                        </a:rPr>
                        <a:t>All concessions</a:t>
                      </a:r>
                    </a:p>
                  </a:txBody>
                  <a:tcPr marL="68580" marR="68580" marT="0" marB="0"/>
                </a:tc>
              </a:tr>
              <a:tr h="383515">
                <a:tc>
                  <a:txBody>
                    <a:bodyPr/>
                    <a:lstStyle/>
                    <a:p>
                      <a:pPr marL="0" marR="0">
                        <a:spcBef>
                          <a:spcPts val="0"/>
                        </a:spcBef>
                        <a:spcAft>
                          <a:spcPts val="0"/>
                        </a:spcAft>
                      </a:pPr>
                      <a:r>
                        <a:rPr lang="en-US" sz="1200" b="1" dirty="0">
                          <a:latin typeface="Times New Roman"/>
                          <a:ea typeface="Cambria"/>
                          <a:cs typeface="Times New Roman"/>
                        </a:rPr>
                        <a:t>Tailgate </a:t>
                      </a:r>
                      <a:r>
                        <a:rPr lang="en-US" sz="1200" b="1" dirty="0" smtClean="0">
                          <a:latin typeface="Times New Roman"/>
                          <a:ea typeface="Cambria"/>
                          <a:cs typeface="Times New Roman"/>
                        </a:rPr>
                        <a:t>Town($60,000)</a:t>
                      </a:r>
                      <a:endParaRPr lang="en-US" sz="12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200">
                          <a:latin typeface="Times New Roman"/>
                          <a:ea typeface="Cambria"/>
                          <a:cs typeface="Times New Roman"/>
                        </a:rPr>
                        <a:t>Tents and booths</a:t>
                      </a:r>
                    </a:p>
                  </a:txBody>
                  <a:tcPr marL="68580" marR="68580" marT="0" marB="0"/>
                </a:tc>
                <a:tc>
                  <a:txBody>
                    <a:bodyPr/>
                    <a:lstStyle/>
                    <a:p>
                      <a:pPr marL="0" marR="0">
                        <a:spcBef>
                          <a:spcPts val="0"/>
                        </a:spcBef>
                        <a:spcAft>
                          <a:spcPts val="0"/>
                        </a:spcAft>
                      </a:pPr>
                      <a:r>
                        <a:rPr lang="en-US" sz="1200" dirty="0">
                          <a:latin typeface="Times New Roman"/>
                          <a:ea typeface="Cambria"/>
                          <a:cs typeface="Times New Roman"/>
                        </a:rPr>
                        <a:t>Tents and booths </a:t>
                      </a:r>
                      <a:r>
                        <a:rPr lang="en-US" sz="1200" dirty="0" smtClean="0">
                          <a:latin typeface="Times New Roman"/>
                          <a:ea typeface="Cambria"/>
                          <a:cs typeface="Times New Roman"/>
                        </a:rPr>
                        <a:t>inside only</a:t>
                      </a:r>
                      <a:endParaRPr lang="en-US" sz="12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200">
                          <a:latin typeface="Times New Roman"/>
                          <a:ea typeface="Cambria"/>
                          <a:cs typeface="Times New Roman"/>
                        </a:rPr>
                        <a:t>N/A</a:t>
                      </a:r>
                    </a:p>
                  </a:txBody>
                  <a:tcPr marL="68580" marR="68580" marT="0" marB="0"/>
                </a:tc>
              </a:tr>
              <a:tr h="383515">
                <a:tc>
                  <a:txBody>
                    <a:bodyPr/>
                    <a:lstStyle/>
                    <a:p>
                      <a:pPr marL="0" marR="0">
                        <a:spcBef>
                          <a:spcPts val="0"/>
                        </a:spcBef>
                        <a:spcAft>
                          <a:spcPts val="0"/>
                        </a:spcAft>
                      </a:pPr>
                      <a:r>
                        <a:rPr lang="en-US" sz="1200" b="1" dirty="0" smtClean="0">
                          <a:latin typeface="Times New Roman"/>
                          <a:ea typeface="Cambria"/>
                          <a:cs typeface="Times New Roman"/>
                        </a:rPr>
                        <a:t>Tickets($30,000)</a:t>
                      </a:r>
                      <a:endParaRPr lang="en-US" sz="12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200">
                          <a:latin typeface="Times New Roman"/>
                          <a:ea typeface="Cambria"/>
                          <a:cs typeface="Times New Roman"/>
                        </a:rPr>
                        <a:t>Logo on ticket</a:t>
                      </a:r>
                    </a:p>
                  </a:txBody>
                  <a:tcPr marL="68580" marR="68580" marT="0" marB="0"/>
                </a:tc>
                <a:tc>
                  <a:txBody>
                    <a:bodyPr/>
                    <a:lstStyle/>
                    <a:p>
                      <a:pPr marL="0" marR="0">
                        <a:spcBef>
                          <a:spcPts val="0"/>
                        </a:spcBef>
                        <a:spcAft>
                          <a:spcPts val="0"/>
                        </a:spcAft>
                      </a:pPr>
                      <a:r>
                        <a:rPr lang="en-US" sz="1200" dirty="0">
                          <a:latin typeface="Times New Roman"/>
                          <a:ea typeface="Cambria"/>
                          <a:cs typeface="Times New Roman"/>
                        </a:rPr>
                        <a:t>N/A</a:t>
                      </a:r>
                    </a:p>
                  </a:txBody>
                  <a:tcPr marL="68580" marR="68580" marT="0" marB="0"/>
                </a:tc>
                <a:tc>
                  <a:txBody>
                    <a:bodyPr/>
                    <a:lstStyle/>
                    <a:p>
                      <a:pPr marL="0" marR="0">
                        <a:spcBef>
                          <a:spcPts val="0"/>
                        </a:spcBef>
                        <a:spcAft>
                          <a:spcPts val="0"/>
                        </a:spcAft>
                      </a:pPr>
                      <a:r>
                        <a:rPr lang="en-US" sz="1200">
                          <a:latin typeface="Times New Roman"/>
                          <a:ea typeface="Cambria"/>
                          <a:cs typeface="Times New Roman"/>
                        </a:rPr>
                        <a:t>N/A</a:t>
                      </a:r>
                    </a:p>
                  </a:txBody>
                  <a:tcPr marL="68580" marR="68580" marT="0" marB="0"/>
                </a:tc>
              </a:tr>
              <a:tr h="383515">
                <a:tc>
                  <a:txBody>
                    <a:bodyPr/>
                    <a:lstStyle/>
                    <a:p>
                      <a:pPr marL="0" marR="0">
                        <a:spcBef>
                          <a:spcPts val="0"/>
                        </a:spcBef>
                        <a:spcAft>
                          <a:spcPts val="0"/>
                        </a:spcAft>
                      </a:pPr>
                      <a:r>
                        <a:rPr lang="en-US" sz="1200" b="1" dirty="0" smtClean="0">
                          <a:latin typeface="Times New Roman"/>
                          <a:ea typeface="Cambria"/>
                          <a:cs typeface="Times New Roman"/>
                        </a:rPr>
                        <a:t>Billboards($20,000)</a:t>
                      </a:r>
                      <a:endParaRPr lang="en-US" sz="12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200" dirty="0" smtClean="0">
                          <a:latin typeface="Times New Roman"/>
                          <a:ea typeface="Cambria"/>
                          <a:cs typeface="Times New Roman"/>
                        </a:rPr>
                        <a:t>2 </a:t>
                      </a:r>
                      <a:r>
                        <a:rPr lang="en-US" sz="1200" dirty="0">
                          <a:latin typeface="Times New Roman"/>
                          <a:ea typeface="Cambria"/>
                          <a:cs typeface="Times New Roman"/>
                        </a:rPr>
                        <a:t>Billboards</a:t>
                      </a:r>
                    </a:p>
                  </a:txBody>
                  <a:tcPr marL="68580" marR="68580" marT="0" marB="0"/>
                </a:tc>
                <a:tc>
                  <a:txBody>
                    <a:bodyPr/>
                    <a:lstStyle/>
                    <a:p>
                      <a:pPr marL="0" marR="0">
                        <a:spcBef>
                          <a:spcPts val="0"/>
                        </a:spcBef>
                        <a:spcAft>
                          <a:spcPts val="0"/>
                        </a:spcAft>
                      </a:pPr>
                      <a:r>
                        <a:rPr lang="en-US" sz="1200" dirty="0">
                          <a:latin typeface="Times New Roman"/>
                          <a:ea typeface="Cambria"/>
                          <a:cs typeface="Times New Roman"/>
                        </a:rPr>
                        <a:t>0</a:t>
                      </a:r>
                      <a:r>
                        <a:rPr lang="en-US" sz="1200" dirty="0" smtClean="0">
                          <a:latin typeface="Times New Roman"/>
                          <a:ea typeface="Cambria"/>
                          <a:cs typeface="Times New Roman"/>
                        </a:rPr>
                        <a:t> </a:t>
                      </a:r>
                      <a:r>
                        <a:rPr lang="en-US" sz="1200" dirty="0">
                          <a:latin typeface="Times New Roman"/>
                          <a:ea typeface="Cambria"/>
                          <a:cs typeface="Times New Roman"/>
                        </a:rPr>
                        <a:t>Billboard</a:t>
                      </a:r>
                    </a:p>
                  </a:txBody>
                  <a:tcPr marL="68580" marR="68580" marT="0" marB="0"/>
                </a:tc>
                <a:tc>
                  <a:txBody>
                    <a:bodyPr/>
                    <a:lstStyle/>
                    <a:p>
                      <a:pPr marL="0" marR="0">
                        <a:spcBef>
                          <a:spcPts val="0"/>
                        </a:spcBef>
                        <a:spcAft>
                          <a:spcPts val="0"/>
                        </a:spcAft>
                      </a:pPr>
                      <a:r>
                        <a:rPr lang="en-US" sz="1200" dirty="0">
                          <a:latin typeface="Times New Roman"/>
                          <a:ea typeface="Cambria"/>
                          <a:cs typeface="Times New Roman"/>
                        </a:rPr>
                        <a:t>0 Billboards</a:t>
                      </a:r>
                    </a:p>
                  </a:txBody>
                  <a:tcPr marL="68580" marR="68580" marT="0" marB="0"/>
                </a:tc>
              </a:tr>
              <a:tr h="383515">
                <a:tc>
                  <a:txBody>
                    <a:bodyPr/>
                    <a:lstStyle/>
                    <a:p>
                      <a:pPr marL="0" marR="0">
                        <a:spcBef>
                          <a:spcPts val="0"/>
                        </a:spcBef>
                        <a:spcAft>
                          <a:spcPts val="0"/>
                        </a:spcAft>
                      </a:pPr>
                      <a:r>
                        <a:rPr lang="en-US" sz="1200" b="1" dirty="0">
                          <a:latin typeface="Times New Roman"/>
                          <a:ea typeface="Cambria"/>
                          <a:cs typeface="Times New Roman"/>
                        </a:rPr>
                        <a:t>Interior </a:t>
                      </a:r>
                      <a:r>
                        <a:rPr lang="en-US" sz="1200" b="1" dirty="0" smtClean="0">
                          <a:latin typeface="Times New Roman"/>
                          <a:ea typeface="Cambria"/>
                          <a:cs typeface="Times New Roman"/>
                        </a:rPr>
                        <a:t>Signage</a:t>
                      </a:r>
                    </a:p>
                    <a:p>
                      <a:pPr marL="0" marR="0">
                        <a:spcBef>
                          <a:spcPts val="0"/>
                        </a:spcBef>
                        <a:spcAft>
                          <a:spcPts val="0"/>
                        </a:spcAft>
                      </a:pPr>
                      <a:r>
                        <a:rPr lang="en-US" sz="1200" b="1" dirty="0" smtClean="0">
                          <a:latin typeface="Times New Roman"/>
                          <a:ea typeface="Cambria"/>
                          <a:cs typeface="Times New Roman"/>
                        </a:rPr>
                        <a:t>($2,500-$5,000)</a:t>
                      </a:r>
                      <a:endParaRPr lang="en-US" sz="12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200">
                          <a:latin typeface="Times New Roman"/>
                          <a:ea typeface="Cambria"/>
                          <a:cs typeface="Times New Roman"/>
                        </a:rPr>
                        <a:t>Press box signage</a:t>
                      </a:r>
                    </a:p>
                  </a:txBody>
                  <a:tcPr marL="68580" marR="68580" marT="0" marB="0"/>
                </a:tc>
                <a:tc>
                  <a:txBody>
                    <a:bodyPr/>
                    <a:lstStyle/>
                    <a:p>
                      <a:pPr marL="0" marR="0">
                        <a:spcBef>
                          <a:spcPts val="0"/>
                        </a:spcBef>
                        <a:spcAft>
                          <a:spcPts val="0"/>
                        </a:spcAft>
                      </a:pPr>
                      <a:r>
                        <a:rPr lang="en-US" sz="1200" dirty="0" smtClean="0">
                          <a:latin typeface="Times New Roman"/>
                          <a:ea typeface="Cambria"/>
                          <a:cs typeface="Times New Roman"/>
                        </a:rPr>
                        <a:t>10 </a:t>
                      </a:r>
                      <a:r>
                        <a:rPr lang="en-US" sz="1200" dirty="0">
                          <a:latin typeface="Times New Roman"/>
                          <a:ea typeface="Cambria"/>
                          <a:cs typeface="Times New Roman"/>
                        </a:rPr>
                        <a:t>in concourse areas</a:t>
                      </a:r>
                    </a:p>
                  </a:txBody>
                  <a:tcPr marL="68580" marR="68580" marT="0" marB="0"/>
                </a:tc>
                <a:tc>
                  <a:txBody>
                    <a:bodyPr/>
                    <a:lstStyle/>
                    <a:p>
                      <a:pPr marL="0" marR="0">
                        <a:spcBef>
                          <a:spcPts val="0"/>
                        </a:spcBef>
                        <a:spcAft>
                          <a:spcPts val="0"/>
                        </a:spcAft>
                      </a:pPr>
                      <a:r>
                        <a:rPr lang="en-US" sz="1200">
                          <a:latin typeface="Times New Roman"/>
                          <a:ea typeface="Cambria"/>
                          <a:cs typeface="Times New Roman"/>
                        </a:rPr>
                        <a:t>Concession stand signs</a:t>
                      </a:r>
                    </a:p>
                  </a:txBody>
                  <a:tcPr marL="68580" marR="68580" marT="0" marB="0"/>
                </a:tc>
              </a:tr>
              <a:tr h="383515">
                <a:tc>
                  <a:txBody>
                    <a:bodyPr/>
                    <a:lstStyle/>
                    <a:p>
                      <a:pPr marL="0" marR="0">
                        <a:spcBef>
                          <a:spcPts val="0"/>
                        </a:spcBef>
                        <a:spcAft>
                          <a:spcPts val="0"/>
                        </a:spcAft>
                      </a:pPr>
                      <a:r>
                        <a:rPr lang="en-US" sz="1200" b="1" dirty="0" smtClean="0">
                          <a:latin typeface="Times New Roman"/>
                          <a:ea typeface="Cambria"/>
                          <a:cs typeface="Times New Roman"/>
                        </a:rPr>
                        <a:t>Scoreboard</a:t>
                      </a:r>
                      <a:r>
                        <a:rPr lang="en-US" sz="1200" b="1" baseline="0" dirty="0" smtClean="0">
                          <a:latin typeface="Times New Roman"/>
                          <a:ea typeface="Cambria"/>
                          <a:cs typeface="Times New Roman"/>
                        </a:rPr>
                        <a:t> Logo($10,000)</a:t>
                      </a:r>
                      <a:endParaRPr lang="en-US" sz="12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200">
                          <a:latin typeface="Times New Roman"/>
                          <a:ea typeface="Cambria"/>
                          <a:cs typeface="Times New Roman"/>
                        </a:rPr>
                        <a:t>Only with official</a:t>
                      </a:r>
                    </a:p>
                  </a:txBody>
                  <a:tcPr marL="68580" marR="68580" marT="0" marB="0"/>
                </a:tc>
                <a:tc>
                  <a:txBody>
                    <a:bodyPr/>
                    <a:lstStyle/>
                    <a:p>
                      <a:pPr marL="0" marR="0">
                        <a:spcBef>
                          <a:spcPts val="0"/>
                        </a:spcBef>
                        <a:spcAft>
                          <a:spcPts val="0"/>
                        </a:spcAft>
                      </a:pPr>
                      <a:r>
                        <a:rPr lang="en-US" sz="1200">
                          <a:latin typeface="Times New Roman"/>
                          <a:ea typeface="Cambria"/>
                          <a:cs typeface="Times New Roman"/>
                        </a:rPr>
                        <a:t>N/A</a:t>
                      </a:r>
                    </a:p>
                  </a:txBody>
                  <a:tcPr marL="68580" marR="68580" marT="0" marB="0"/>
                </a:tc>
                <a:tc>
                  <a:txBody>
                    <a:bodyPr/>
                    <a:lstStyle/>
                    <a:p>
                      <a:pPr marL="0" marR="0">
                        <a:spcBef>
                          <a:spcPts val="0"/>
                        </a:spcBef>
                        <a:spcAft>
                          <a:spcPts val="0"/>
                        </a:spcAft>
                      </a:pPr>
                      <a:r>
                        <a:rPr lang="en-US" sz="1200">
                          <a:latin typeface="Times New Roman"/>
                          <a:ea typeface="Cambria"/>
                          <a:cs typeface="Times New Roman"/>
                        </a:rPr>
                        <a:t>N/A</a:t>
                      </a:r>
                    </a:p>
                  </a:txBody>
                  <a:tcPr marL="68580" marR="68580" marT="0" marB="0"/>
                </a:tc>
              </a:tr>
              <a:tr h="383515">
                <a:tc>
                  <a:txBody>
                    <a:bodyPr/>
                    <a:lstStyle/>
                    <a:p>
                      <a:pPr marL="0" marR="0">
                        <a:spcBef>
                          <a:spcPts val="0"/>
                        </a:spcBef>
                        <a:spcAft>
                          <a:spcPts val="0"/>
                        </a:spcAft>
                      </a:pPr>
                      <a:r>
                        <a:rPr lang="en-US" sz="1200" b="1" dirty="0" smtClean="0">
                          <a:latin typeface="Times New Roman"/>
                          <a:ea typeface="Cambria"/>
                          <a:cs typeface="Times New Roman"/>
                        </a:rPr>
                        <a:t>Programs($5)</a:t>
                      </a:r>
                      <a:endParaRPr lang="en-US" sz="12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200" dirty="0">
                          <a:latin typeface="Times New Roman"/>
                          <a:ea typeface="Cambria"/>
                          <a:cs typeface="Times New Roman"/>
                        </a:rPr>
                        <a:t>Cover </a:t>
                      </a:r>
                      <a:r>
                        <a:rPr lang="en-US" sz="1200" dirty="0" smtClean="0">
                          <a:latin typeface="Times New Roman"/>
                          <a:ea typeface="Cambria"/>
                          <a:cs typeface="Times New Roman"/>
                        </a:rPr>
                        <a:t>page, and 1</a:t>
                      </a:r>
                      <a:r>
                        <a:rPr lang="en-US" sz="1200" baseline="0" dirty="0" smtClean="0">
                          <a:latin typeface="Times New Roman"/>
                          <a:ea typeface="Cambria"/>
                          <a:cs typeface="Times New Roman"/>
                        </a:rPr>
                        <a:t> full page add</a:t>
                      </a:r>
                      <a:endParaRPr lang="en-US" sz="12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200">
                          <a:latin typeface="Times New Roman"/>
                          <a:ea typeface="Cambria"/>
                          <a:cs typeface="Times New Roman"/>
                        </a:rPr>
                        <a:t>1 full page ad</a:t>
                      </a:r>
                    </a:p>
                  </a:txBody>
                  <a:tcPr marL="68580" marR="68580" marT="0" marB="0"/>
                </a:tc>
                <a:tc>
                  <a:txBody>
                    <a:bodyPr/>
                    <a:lstStyle/>
                    <a:p>
                      <a:pPr marL="0" marR="0">
                        <a:spcBef>
                          <a:spcPts val="0"/>
                        </a:spcBef>
                        <a:spcAft>
                          <a:spcPts val="0"/>
                        </a:spcAft>
                      </a:pPr>
                      <a:r>
                        <a:rPr lang="en-US" sz="1200" dirty="0" smtClean="0">
                          <a:latin typeface="Times New Roman"/>
                          <a:ea typeface="Cambria"/>
                          <a:cs typeface="Times New Roman"/>
                        </a:rPr>
                        <a:t>2</a:t>
                      </a:r>
                      <a:r>
                        <a:rPr lang="en-US" sz="1200" baseline="0" dirty="0" smtClean="0">
                          <a:latin typeface="Times New Roman"/>
                          <a:ea typeface="Cambria"/>
                          <a:cs typeface="Times New Roman"/>
                        </a:rPr>
                        <a:t> small</a:t>
                      </a:r>
                      <a:r>
                        <a:rPr lang="en-US" sz="1200" dirty="0" smtClean="0">
                          <a:latin typeface="Times New Roman"/>
                          <a:ea typeface="Cambria"/>
                          <a:cs typeface="Times New Roman"/>
                        </a:rPr>
                        <a:t> advertisements </a:t>
                      </a:r>
                      <a:r>
                        <a:rPr lang="en-US" sz="1200" dirty="0">
                          <a:latin typeface="Times New Roman"/>
                          <a:ea typeface="Cambria"/>
                          <a:cs typeface="Times New Roman"/>
                        </a:rPr>
                        <a:t>throughout program</a:t>
                      </a:r>
                    </a:p>
                  </a:txBody>
                  <a:tcPr marL="68580" marR="68580" marT="0" marB="0"/>
                </a:tc>
              </a:tr>
              <a:tr h="383515">
                <a:tc>
                  <a:txBody>
                    <a:bodyPr/>
                    <a:lstStyle/>
                    <a:p>
                      <a:pPr marL="0" marR="0">
                        <a:spcBef>
                          <a:spcPts val="0"/>
                        </a:spcBef>
                        <a:spcAft>
                          <a:spcPts val="0"/>
                        </a:spcAft>
                      </a:pPr>
                      <a:r>
                        <a:rPr lang="en-US" sz="1200" b="1" dirty="0" smtClean="0">
                          <a:latin typeface="Times New Roman"/>
                          <a:ea typeface="Cambria"/>
                          <a:cs typeface="Times New Roman"/>
                        </a:rPr>
                        <a:t>Commercial($228,000)</a:t>
                      </a:r>
                      <a:endParaRPr lang="en-US" sz="12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200" dirty="0">
                          <a:latin typeface="Times New Roman"/>
                          <a:ea typeface="Cambria"/>
                          <a:cs typeface="Times New Roman"/>
                        </a:rPr>
                        <a:t>3</a:t>
                      </a:r>
                      <a:r>
                        <a:rPr lang="en-US" sz="1200" dirty="0" smtClean="0">
                          <a:latin typeface="Times New Roman"/>
                          <a:ea typeface="Cambria"/>
                          <a:cs typeface="Times New Roman"/>
                        </a:rPr>
                        <a:t> </a:t>
                      </a:r>
                      <a:r>
                        <a:rPr lang="en-US" sz="1200" dirty="0">
                          <a:latin typeface="Times New Roman"/>
                          <a:ea typeface="Cambria"/>
                          <a:cs typeface="Times New Roman"/>
                        </a:rPr>
                        <a:t>30-second commercials</a:t>
                      </a:r>
                    </a:p>
                  </a:txBody>
                  <a:tcPr marL="68580" marR="68580" marT="0" marB="0"/>
                </a:tc>
                <a:tc>
                  <a:txBody>
                    <a:bodyPr/>
                    <a:lstStyle/>
                    <a:p>
                      <a:pPr marL="0" marR="0">
                        <a:spcBef>
                          <a:spcPts val="0"/>
                        </a:spcBef>
                        <a:spcAft>
                          <a:spcPts val="0"/>
                        </a:spcAft>
                      </a:pPr>
                      <a:r>
                        <a:rPr lang="en-US" sz="1200">
                          <a:latin typeface="Times New Roman"/>
                          <a:ea typeface="Cambria"/>
                          <a:cs typeface="Times New Roman"/>
                        </a:rPr>
                        <a:t>Return from timeout field overview </a:t>
                      </a:r>
                    </a:p>
                  </a:txBody>
                  <a:tcPr marL="68580" marR="68580" marT="0" marB="0"/>
                </a:tc>
                <a:tc>
                  <a:txBody>
                    <a:bodyPr/>
                    <a:lstStyle/>
                    <a:p>
                      <a:pPr marL="0" marR="0">
                        <a:spcBef>
                          <a:spcPts val="0"/>
                        </a:spcBef>
                        <a:spcAft>
                          <a:spcPts val="0"/>
                        </a:spcAft>
                      </a:pPr>
                      <a:r>
                        <a:rPr lang="en-US" sz="1200" dirty="0">
                          <a:latin typeface="Times New Roman"/>
                          <a:ea typeface="Cambria"/>
                          <a:cs typeface="Times New Roman"/>
                        </a:rPr>
                        <a:t>N/A</a:t>
                      </a:r>
                    </a:p>
                  </a:txBody>
                  <a:tcPr marL="68580" marR="68580" marT="0" marB="0"/>
                </a:tc>
              </a:tr>
              <a:tr h="383515">
                <a:tc>
                  <a:txBody>
                    <a:bodyPr/>
                    <a:lstStyle/>
                    <a:p>
                      <a:pPr marL="0" marR="0">
                        <a:spcBef>
                          <a:spcPts val="0"/>
                        </a:spcBef>
                        <a:spcAft>
                          <a:spcPts val="0"/>
                        </a:spcAft>
                      </a:pPr>
                      <a:r>
                        <a:rPr lang="en-US" sz="1200" b="1" dirty="0" smtClean="0">
                          <a:latin typeface="Times New Roman"/>
                          <a:ea typeface="Cambria"/>
                          <a:cs typeface="Times New Roman"/>
                        </a:rPr>
                        <a:t>Radio($6,000)</a:t>
                      </a:r>
                      <a:endParaRPr lang="en-US" sz="1200" b="1"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200" dirty="0" smtClean="0">
                          <a:latin typeface="Times New Roman"/>
                          <a:ea typeface="Cambria"/>
                          <a:cs typeface="Times New Roman"/>
                        </a:rPr>
                        <a:t>6 twenty second commercials</a:t>
                      </a:r>
                      <a:r>
                        <a:rPr lang="en-US" sz="1200" baseline="0" dirty="0" smtClean="0">
                          <a:latin typeface="Times New Roman"/>
                          <a:ea typeface="Cambria"/>
                          <a:cs typeface="Times New Roman"/>
                        </a:rPr>
                        <a:t> (radio)</a:t>
                      </a:r>
                      <a:endParaRPr lang="en-US" sz="12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200" dirty="0" smtClean="0">
                          <a:latin typeface="Times New Roman"/>
                          <a:ea typeface="Cambria"/>
                          <a:cs typeface="Times New Roman"/>
                        </a:rPr>
                        <a:t>2 ten second commercials (radio)</a:t>
                      </a:r>
                      <a:endParaRPr lang="en-US" sz="12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200" dirty="0" smtClean="0">
                          <a:latin typeface="Times New Roman"/>
                          <a:ea typeface="Cambria"/>
                          <a:cs typeface="Times New Roman"/>
                        </a:rPr>
                        <a:t>Verbal</a:t>
                      </a:r>
                      <a:r>
                        <a:rPr lang="en-US" sz="1200" baseline="0" dirty="0" smtClean="0">
                          <a:latin typeface="Times New Roman"/>
                          <a:ea typeface="Cambria"/>
                          <a:cs typeface="Times New Roman"/>
                        </a:rPr>
                        <a:t> plugins</a:t>
                      </a:r>
                      <a:endParaRPr lang="en-US" sz="1200" dirty="0">
                        <a:latin typeface="Times New Roman"/>
                        <a:ea typeface="Cambria"/>
                        <a:cs typeface="Times New Roman"/>
                      </a:endParaRPr>
                    </a:p>
                  </a:txBody>
                  <a:tcPr marL="68580" marR="68580" marT="0" marB="0"/>
                </a:tc>
              </a:tr>
              <a:tr h="383515">
                <a:tc>
                  <a:txBody>
                    <a:bodyPr/>
                    <a:lstStyle/>
                    <a:p>
                      <a:pPr marL="0" marR="0">
                        <a:spcBef>
                          <a:spcPts val="0"/>
                        </a:spcBef>
                        <a:spcAft>
                          <a:spcPts val="0"/>
                        </a:spcAft>
                      </a:pPr>
                      <a:r>
                        <a:rPr lang="en-US" sz="1200" b="1" dirty="0" smtClean="0">
                          <a:latin typeface="Times New Roman"/>
                          <a:ea typeface="Cambria"/>
                          <a:cs typeface="Times New Roman"/>
                        </a:rPr>
                        <a:t>Press Conference($50,000)</a:t>
                      </a:r>
                      <a:endParaRPr lang="en-US" sz="1200" b="1"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200" dirty="0" smtClean="0">
                          <a:latin typeface="Times New Roman"/>
                          <a:ea typeface="Cambria"/>
                          <a:cs typeface="Times New Roman"/>
                        </a:rPr>
                        <a:t>Logo on back drop</a:t>
                      </a:r>
                      <a:endParaRPr lang="en-US" sz="12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200" dirty="0" smtClean="0">
                          <a:latin typeface="Times New Roman"/>
                          <a:ea typeface="Cambria"/>
                          <a:cs typeface="Times New Roman"/>
                        </a:rPr>
                        <a:t>Logo on back drop</a:t>
                      </a:r>
                      <a:endParaRPr lang="en-US" sz="12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200" dirty="0" smtClean="0">
                          <a:latin typeface="Times New Roman"/>
                          <a:ea typeface="Cambria"/>
                          <a:cs typeface="Times New Roman"/>
                        </a:rPr>
                        <a:t>N/A</a:t>
                      </a:r>
                      <a:endParaRPr lang="en-US" sz="1200" dirty="0">
                        <a:latin typeface="Times New Roman"/>
                        <a:ea typeface="Cambria"/>
                        <a:cs typeface="Times New Roman"/>
                      </a:endParaRPr>
                    </a:p>
                  </a:txBody>
                  <a:tcPr marL="68580" marR="68580" marT="0" marB="0"/>
                </a:tc>
              </a:tr>
              <a:tr h="383515">
                <a:tc>
                  <a:txBody>
                    <a:bodyPr/>
                    <a:lstStyle/>
                    <a:p>
                      <a:pPr marL="0" marR="0">
                        <a:spcBef>
                          <a:spcPts val="0"/>
                        </a:spcBef>
                        <a:spcAft>
                          <a:spcPts val="0"/>
                        </a:spcAft>
                      </a:pPr>
                      <a:r>
                        <a:rPr lang="en-US" sz="1200" b="1" dirty="0" smtClean="0">
                          <a:latin typeface="Times New Roman"/>
                          <a:ea typeface="Cambria"/>
                          <a:cs typeface="Times New Roman"/>
                        </a:rPr>
                        <a:t>Pep Rallies</a:t>
                      </a:r>
                      <a:endParaRPr lang="en-US" sz="1200" b="1"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200" dirty="0" smtClean="0">
                          <a:latin typeface="Times New Roman"/>
                          <a:ea typeface="Cambria"/>
                          <a:cs typeface="Times New Roman"/>
                        </a:rPr>
                        <a:t>500 T-shirts</a:t>
                      </a:r>
                      <a:r>
                        <a:rPr lang="en-US" sz="1200" baseline="0" dirty="0" smtClean="0">
                          <a:latin typeface="Times New Roman"/>
                          <a:ea typeface="Cambria"/>
                          <a:cs typeface="Times New Roman"/>
                        </a:rPr>
                        <a:t> to attendees</a:t>
                      </a:r>
                      <a:endParaRPr lang="en-US" sz="12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200" dirty="0" smtClean="0">
                          <a:latin typeface="Times New Roman"/>
                          <a:ea typeface="Cambria"/>
                          <a:cs typeface="Times New Roman"/>
                        </a:rPr>
                        <a:t>Concessions with</a:t>
                      </a:r>
                      <a:r>
                        <a:rPr lang="en-US" sz="1200" baseline="0" dirty="0" smtClean="0">
                          <a:latin typeface="Times New Roman"/>
                          <a:ea typeface="Cambria"/>
                          <a:cs typeface="Times New Roman"/>
                        </a:rPr>
                        <a:t> Coke products</a:t>
                      </a:r>
                      <a:endParaRPr lang="en-US" sz="12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200" dirty="0" smtClean="0">
                          <a:latin typeface="Times New Roman"/>
                          <a:ea typeface="Cambria"/>
                          <a:cs typeface="Times New Roman"/>
                        </a:rPr>
                        <a:t>Signs in community</a:t>
                      </a:r>
                      <a:r>
                        <a:rPr lang="en-US" sz="1200" baseline="0" dirty="0" smtClean="0">
                          <a:latin typeface="Times New Roman"/>
                          <a:ea typeface="Cambria"/>
                          <a:cs typeface="Times New Roman"/>
                        </a:rPr>
                        <a:t> to advertise</a:t>
                      </a:r>
                      <a:endParaRPr lang="en-US" sz="1200" dirty="0">
                        <a:latin typeface="Times New Roman"/>
                        <a:ea typeface="Cambria"/>
                        <a:cs typeface="Times New Roman"/>
                      </a:endParaRPr>
                    </a:p>
                  </a:txBody>
                  <a:tcPr marL="68580" marR="68580" marT="0" marB="0"/>
                </a:tc>
              </a:tr>
              <a:tr h="383515">
                <a:tc>
                  <a:txBody>
                    <a:bodyPr/>
                    <a:lstStyle/>
                    <a:p>
                      <a:pPr marL="0" marR="0">
                        <a:spcBef>
                          <a:spcPts val="0"/>
                        </a:spcBef>
                        <a:spcAft>
                          <a:spcPts val="0"/>
                        </a:spcAft>
                      </a:pPr>
                      <a:r>
                        <a:rPr lang="en-US" sz="1200" b="1" dirty="0" smtClean="0">
                          <a:latin typeface="Times New Roman"/>
                          <a:ea typeface="Cambria"/>
                          <a:cs typeface="Times New Roman"/>
                        </a:rPr>
                        <a:t>Blue</a:t>
                      </a:r>
                      <a:r>
                        <a:rPr lang="en-US" sz="1200" b="1" baseline="0" dirty="0" smtClean="0">
                          <a:latin typeface="Times New Roman"/>
                          <a:ea typeface="Cambria"/>
                          <a:cs typeface="Times New Roman"/>
                        </a:rPr>
                        <a:t> and Gold Game</a:t>
                      </a:r>
                    </a:p>
                    <a:p>
                      <a:pPr marL="0" marR="0">
                        <a:spcBef>
                          <a:spcPts val="0"/>
                        </a:spcBef>
                        <a:spcAft>
                          <a:spcPts val="0"/>
                        </a:spcAft>
                      </a:pPr>
                      <a:r>
                        <a:rPr lang="en-US" sz="1200" b="1" baseline="0" dirty="0" smtClean="0">
                          <a:latin typeface="Times New Roman"/>
                          <a:ea typeface="Cambria"/>
                          <a:cs typeface="Times New Roman"/>
                        </a:rPr>
                        <a:t>($10,000)</a:t>
                      </a:r>
                      <a:endParaRPr lang="en-US" sz="1200" b="1"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200" dirty="0" smtClean="0">
                          <a:latin typeface="Times New Roman"/>
                          <a:ea typeface="Cambria"/>
                          <a:cs typeface="Times New Roman"/>
                        </a:rPr>
                        <a:t>Logo</a:t>
                      </a:r>
                      <a:r>
                        <a:rPr lang="en-US" sz="1200" baseline="0" dirty="0" smtClean="0">
                          <a:latin typeface="Times New Roman"/>
                          <a:ea typeface="Cambria"/>
                          <a:cs typeface="Times New Roman"/>
                        </a:rPr>
                        <a:t> on scoreboards, Game programs, and tickets</a:t>
                      </a:r>
                      <a:endParaRPr lang="en-US" sz="12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200" dirty="0" smtClean="0">
                          <a:latin typeface="Times New Roman"/>
                          <a:ea typeface="Cambria"/>
                          <a:cs typeface="Times New Roman"/>
                        </a:rPr>
                        <a:t>Verbal plugins </a:t>
                      </a:r>
                      <a:endParaRPr lang="en-US" sz="12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200" dirty="0" smtClean="0">
                          <a:latin typeface="Times New Roman"/>
                          <a:ea typeface="Cambria"/>
                          <a:cs typeface="Times New Roman"/>
                        </a:rPr>
                        <a:t>N/A</a:t>
                      </a:r>
                      <a:endParaRPr lang="en-US" sz="1200" dirty="0">
                        <a:latin typeface="Times New Roman"/>
                        <a:ea typeface="Cambria"/>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5436A"/>
                </a:solidFill>
              </a:rPr>
              <a:t>Activation: Tailgate Town</a:t>
            </a:r>
            <a:endParaRPr lang="en-US" dirty="0">
              <a:solidFill>
                <a:srgbClr val="35436A"/>
              </a:solidFill>
            </a:endParaRPr>
          </a:p>
        </p:txBody>
      </p:sp>
      <p:sp>
        <p:nvSpPr>
          <p:cNvPr id="3" name="Content Placeholder 2"/>
          <p:cNvSpPr>
            <a:spLocks noGrp="1"/>
          </p:cNvSpPr>
          <p:nvPr>
            <p:ph idx="1"/>
          </p:nvPr>
        </p:nvSpPr>
        <p:spPr>
          <a:xfrm>
            <a:off x="639808" y="2054534"/>
            <a:ext cx="7498080" cy="4550328"/>
          </a:xfrm>
        </p:spPr>
        <p:txBody>
          <a:bodyPr/>
          <a:lstStyle/>
          <a:p>
            <a:r>
              <a:rPr lang="en-US" dirty="0" smtClean="0">
                <a:solidFill>
                  <a:srgbClr val="35436A"/>
                </a:solidFill>
              </a:rPr>
              <a:t>The Irish Green “Coca-Cola Tailgate Town”</a:t>
            </a:r>
          </a:p>
          <a:p>
            <a:pPr lvl="1"/>
            <a:r>
              <a:rPr lang="en-US" sz="2400" dirty="0" smtClean="0">
                <a:solidFill>
                  <a:srgbClr val="35436A"/>
                </a:solidFill>
              </a:rPr>
              <a:t>Game Day event for EVERYONE</a:t>
            </a:r>
          </a:p>
          <a:p>
            <a:pPr lvl="2"/>
            <a:r>
              <a:rPr lang="en-US" sz="2000" dirty="0" smtClean="0">
                <a:solidFill>
                  <a:srgbClr val="35436A"/>
                </a:solidFill>
              </a:rPr>
              <a:t>Free Giveaways (small Coca-Cola bottles, T-shirts, Etc.), games for kids, AND… a big screen T.V. to watch the game itself.</a:t>
            </a:r>
          </a:p>
          <a:p>
            <a:pPr>
              <a:buNone/>
            </a:pPr>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1995520" y="4076560"/>
            <a:ext cx="5135613" cy="252830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5436A"/>
                </a:solidFill>
              </a:rPr>
              <a:t>Activation: Coca-Cola Trailers</a:t>
            </a:r>
            <a:endParaRPr lang="en-US" dirty="0">
              <a:solidFill>
                <a:srgbClr val="35436A"/>
              </a:solidFill>
            </a:endParaRPr>
          </a:p>
        </p:txBody>
      </p:sp>
      <p:sp>
        <p:nvSpPr>
          <p:cNvPr id="3" name="Content Placeholder 2"/>
          <p:cNvSpPr>
            <a:spLocks noGrp="1"/>
          </p:cNvSpPr>
          <p:nvPr>
            <p:ph idx="1"/>
          </p:nvPr>
        </p:nvSpPr>
        <p:spPr/>
        <p:txBody>
          <a:bodyPr/>
          <a:lstStyle/>
          <a:p>
            <a:r>
              <a:rPr lang="en-US" sz="3200" b="1" dirty="0" smtClean="0">
                <a:solidFill>
                  <a:srgbClr val="35436A"/>
                </a:solidFill>
              </a:rPr>
              <a:t>Four concession trailers set outside each gate of ND stadium </a:t>
            </a:r>
            <a:r>
              <a:rPr lang="en-US" sz="3600" dirty="0" smtClean="0">
                <a:solidFill>
                  <a:srgbClr val="35436A"/>
                </a:solidFill>
              </a:rPr>
              <a:t>: </a:t>
            </a:r>
          </a:p>
          <a:p>
            <a:r>
              <a:rPr lang="en-US" sz="2000" dirty="0" smtClean="0">
                <a:solidFill>
                  <a:srgbClr val="35436A"/>
                </a:solidFill>
              </a:rPr>
              <a:t>Gate A (Dan Devine Gate) </a:t>
            </a:r>
          </a:p>
          <a:p>
            <a:r>
              <a:rPr lang="en-US" sz="2000" dirty="0" smtClean="0">
                <a:solidFill>
                  <a:srgbClr val="35436A"/>
                </a:solidFill>
              </a:rPr>
              <a:t>Gate B (</a:t>
            </a:r>
            <a:r>
              <a:rPr lang="en-US" sz="2000" dirty="0" err="1" smtClean="0">
                <a:solidFill>
                  <a:srgbClr val="35436A"/>
                </a:solidFill>
              </a:rPr>
              <a:t>Ara</a:t>
            </a:r>
            <a:r>
              <a:rPr lang="en-US" sz="2000" dirty="0" smtClean="0">
                <a:solidFill>
                  <a:srgbClr val="35436A"/>
                </a:solidFill>
              </a:rPr>
              <a:t> </a:t>
            </a:r>
            <a:r>
              <a:rPr lang="en-US" sz="2000" dirty="0" err="1" smtClean="0">
                <a:solidFill>
                  <a:srgbClr val="35436A"/>
                </a:solidFill>
              </a:rPr>
              <a:t>Parseghian</a:t>
            </a:r>
            <a:r>
              <a:rPr lang="en-US" sz="2000" dirty="0" smtClean="0">
                <a:solidFill>
                  <a:srgbClr val="35436A"/>
                </a:solidFill>
              </a:rPr>
              <a:t> Gate) </a:t>
            </a:r>
          </a:p>
          <a:p>
            <a:r>
              <a:rPr lang="en-US" sz="2000" dirty="0" smtClean="0">
                <a:solidFill>
                  <a:srgbClr val="35436A"/>
                </a:solidFill>
              </a:rPr>
              <a:t>Gate C (Frank Leahy Gate)  </a:t>
            </a:r>
          </a:p>
          <a:p>
            <a:r>
              <a:rPr lang="en-US" sz="2000" dirty="0" smtClean="0">
                <a:solidFill>
                  <a:srgbClr val="35436A"/>
                </a:solidFill>
              </a:rPr>
              <a:t>Gate D (Lou Holtz Gate) </a:t>
            </a:r>
          </a:p>
          <a:p>
            <a:endParaRPr lang="en-US" dirty="0">
              <a:solidFill>
                <a:srgbClr val="35436A"/>
              </a:solidFill>
            </a:endParaRPr>
          </a:p>
        </p:txBody>
      </p:sp>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4648262" y="3570696"/>
            <a:ext cx="3729780" cy="278299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Activation: Promotional Packaging</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4641463" y="2209800"/>
            <a:ext cx="4247217" cy="3724059"/>
          </a:xfrm>
          <a:prstGeom prst="rect">
            <a:avLst/>
          </a:prstGeom>
          <a:noFill/>
          <a:ln w="9525">
            <a:noFill/>
            <a:miter lim="800000"/>
            <a:headEnd/>
            <a:tailEnd/>
          </a:ln>
        </p:spPr>
      </p:pic>
      <p:pic>
        <p:nvPicPr>
          <p:cNvPr id="3075" name="Picture 3"/>
          <p:cNvPicPr>
            <a:picLocks noChangeAspect="1" noChangeArrowheads="1"/>
          </p:cNvPicPr>
          <p:nvPr/>
        </p:nvPicPr>
        <p:blipFill>
          <a:blip r:embed="rId3"/>
          <a:srcRect/>
          <a:stretch>
            <a:fillRect/>
          </a:stretch>
        </p:blipFill>
        <p:spPr bwMode="auto">
          <a:xfrm>
            <a:off x="296883" y="2494489"/>
            <a:ext cx="3954483" cy="3439370"/>
          </a:xfrm>
          <a:prstGeom prst="rect">
            <a:avLst/>
          </a:prstGeom>
          <a:noFill/>
          <a:ln w="9525">
            <a:noFill/>
            <a:miter lim="800000"/>
            <a:headEnd/>
            <a:tailEnd/>
          </a:ln>
        </p:spPr>
      </p:pic>
      <p:sp>
        <p:nvSpPr>
          <p:cNvPr id="6" name="TextBox 5"/>
          <p:cNvSpPr txBox="1"/>
          <p:nvPr/>
        </p:nvSpPr>
        <p:spPr>
          <a:xfrm>
            <a:off x="5153891" y="5933859"/>
            <a:ext cx="3532909" cy="369332"/>
          </a:xfrm>
          <a:prstGeom prst="rect">
            <a:avLst/>
          </a:prstGeom>
          <a:noFill/>
        </p:spPr>
        <p:txBody>
          <a:bodyPr wrap="square" rtlCol="0">
            <a:spAutoFit/>
          </a:bodyPr>
          <a:lstStyle/>
          <a:p>
            <a:r>
              <a:rPr lang="en-US" dirty="0" smtClean="0"/>
              <a:t>12-Pack Promotional Packaging</a:t>
            </a:r>
            <a:endParaRPr lang="en-US" dirty="0"/>
          </a:p>
        </p:txBody>
      </p:sp>
      <p:sp>
        <p:nvSpPr>
          <p:cNvPr id="7" name="TextBox 6"/>
          <p:cNvSpPr txBox="1"/>
          <p:nvPr/>
        </p:nvSpPr>
        <p:spPr>
          <a:xfrm>
            <a:off x="457200" y="5933859"/>
            <a:ext cx="4184263" cy="369332"/>
          </a:xfrm>
          <a:prstGeom prst="rect">
            <a:avLst/>
          </a:prstGeom>
          <a:noFill/>
        </p:spPr>
        <p:txBody>
          <a:bodyPr wrap="square" rtlCol="0">
            <a:spAutoFit/>
          </a:bodyPr>
          <a:lstStyle/>
          <a:p>
            <a:r>
              <a:rPr lang="en-US" dirty="0" smtClean="0"/>
              <a:t>40-oz. Souvenir Cup</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35436A"/>
                </a:solidFill>
              </a:rPr>
              <a:t>Activation: Promotional Giveaways</a:t>
            </a:r>
            <a:endParaRPr lang="en-US" dirty="0">
              <a:solidFill>
                <a:srgbClr val="35436A"/>
              </a:solidFill>
            </a:endParaRPr>
          </a:p>
        </p:txBody>
      </p:sp>
      <p:sp>
        <p:nvSpPr>
          <p:cNvPr id="3" name="Content Placeholder 2"/>
          <p:cNvSpPr>
            <a:spLocks noGrp="1"/>
          </p:cNvSpPr>
          <p:nvPr>
            <p:ph idx="1"/>
          </p:nvPr>
        </p:nvSpPr>
        <p:spPr/>
        <p:txBody>
          <a:bodyPr/>
          <a:lstStyle/>
          <a:p>
            <a:r>
              <a:rPr lang="en-US" dirty="0" smtClean="0">
                <a:solidFill>
                  <a:srgbClr val="35436A"/>
                </a:solidFill>
              </a:rPr>
              <a:t>Free T-shirts for the first 1,000 tailgaters at Coca- Cola Tailgate Town</a:t>
            </a:r>
          </a:p>
          <a:p>
            <a:r>
              <a:rPr lang="en-US" dirty="0" smtClean="0">
                <a:solidFill>
                  <a:srgbClr val="35436A"/>
                </a:solidFill>
              </a:rPr>
              <a:t>Free T-shirts for the first 1,000 fans every home game</a:t>
            </a:r>
          </a:p>
          <a:p>
            <a:r>
              <a:rPr lang="en-US" dirty="0" smtClean="0">
                <a:solidFill>
                  <a:srgbClr val="35436A"/>
                </a:solidFill>
              </a:rPr>
              <a:t>1,000 inflatable footballs passed out throughout the parking lots during tailgating for every home game</a:t>
            </a:r>
            <a:endParaRPr lang="en-US" dirty="0">
              <a:solidFill>
                <a:srgbClr val="35436A"/>
              </a:solidFill>
            </a:endParaRPr>
          </a:p>
        </p:txBody>
      </p:sp>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1999812" y="5055280"/>
            <a:ext cx="1821562" cy="1802719"/>
          </a:xfrm>
          <a:prstGeom prst="rect">
            <a:avLst/>
          </a:prstGeom>
        </p:spPr>
      </p:pic>
      <p:pic>
        <p:nvPicPr>
          <p:cNvPr id="5" name="Picture 4"/>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5827594" y="4904679"/>
            <a:ext cx="1596788" cy="1596788"/>
          </a:xfrm>
          <a:prstGeom prst="rect">
            <a:avLst/>
          </a:prstGeom>
        </p:spPr>
      </p:pic>
      <p:pic>
        <p:nvPicPr>
          <p:cNvPr id="6" name="Picture 5"/>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6507681" y="5498171"/>
            <a:ext cx="251825" cy="21838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44094"/>
            <a:ext cx="7498080" cy="1143000"/>
          </a:xfrm>
        </p:spPr>
        <p:txBody>
          <a:bodyPr/>
          <a:lstStyle/>
          <a:p>
            <a:r>
              <a:rPr lang="en-US" dirty="0" smtClean="0">
                <a:solidFill>
                  <a:srgbClr val="35436A"/>
                </a:solidFill>
              </a:rPr>
              <a:t>Activation: Signage</a:t>
            </a:r>
            <a:endParaRPr lang="en-US" dirty="0">
              <a:solidFill>
                <a:srgbClr val="35436A"/>
              </a:solidFill>
            </a:endParaRPr>
          </a:p>
        </p:txBody>
      </p:sp>
      <p:sp>
        <p:nvSpPr>
          <p:cNvPr id="3" name="Content Placeholder 2"/>
          <p:cNvSpPr>
            <a:spLocks noGrp="1"/>
          </p:cNvSpPr>
          <p:nvPr>
            <p:ph idx="1"/>
          </p:nvPr>
        </p:nvSpPr>
        <p:spPr>
          <a:xfrm>
            <a:off x="1435608" y="1343533"/>
            <a:ext cx="7498080" cy="4800600"/>
          </a:xfrm>
        </p:spPr>
        <p:txBody>
          <a:bodyPr>
            <a:normAutofit/>
          </a:bodyPr>
          <a:lstStyle/>
          <a:p>
            <a:r>
              <a:rPr lang="en-US" dirty="0" smtClean="0">
                <a:solidFill>
                  <a:srgbClr val="35436A"/>
                </a:solidFill>
              </a:rPr>
              <a:t>Billboards coming into South Bend</a:t>
            </a:r>
          </a:p>
          <a:p>
            <a:r>
              <a:rPr lang="en-US" dirty="0" smtClean="0">
                <a:solidFill>
                  <a:srgbClr val="35436A"/>
                </a:solidFill>
              </a:rPr>
              <a:t>Press conference backdrop </a:t>
            </a:r>
          </a:p>
        </p:txBody>
      </p:sp>
      <p:pic>
        <p:nvPicPr>
          <p:cNvPr id="5" name="Content Placeholder 6" descr="Screen Shot 2012-04-29 at 3.27.36 PM.png"/>
          <p:cNvPicPr>
            <a:picLocks noChangeAspect="1"/>
          </p:cNvPicPr>
          <p:nvPr/>
        </p:nvPicPr>
        <p:blipFill>
          <a:blip r:embed="rId2"/>
          <a:srcRect l="-1542" r="-1542"/>
          <a:stretch>
            <a:fillRect/>
          </a:stretch>
        </p:blipFill>
        <p:spPr>
          <a:xfrm>
            <a:off x="1118048" y="3118718"/>
            <a:ext cx="3746948" cy="2398961"/>
          </a:xfrm>
          <a:prstGeom prst="rect">
            <a:avLst/>
          </a:prstGeom>
        </p:spPr>
      </p:pic>
      <p:pic>
        <p:nvPicPr>
          <p:cNvPr id="6" name="Picture 5" descr="Screen Shot 2012-04-29 at 3.21.20 PM.png"/>
          <p:cNvPicPr>
            <a:picLocks noChangeAspect="1"/>
          </p:cNvPicPr>
          <p:nvPr/>
        </p:nvPicPr>
        <p:blipFill>
          <a:blip r:embed="rId3"/>
          <a:stretch>
            <a:fillRect/>
          </a:stretch>
        </p:blipFill>
        <p:spPr>
          <a:xfrm>
            <a:off x="4972244" y="3346909"/>
            <a:ext cx="3961444" cy="217077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58162"/>
          </a:xfrm>
        </p:spPr>
        <p:txBody>
          <a:bodyPr>
            <a:normAutofit/>
          </a:bodyPr>
          <a:lstStyle/>
          <a:p>
            <a:r>
              <a:rPr lang="en-US" dirty="0" smtClean="0">
                <a:solidFill>
                  <a:schemeClr val="accent6">
                    <a:lumMod val="75000"/>
                  </a:schemeClr>
                </a:solidFill>
              </a:rPr>
              <a:t>Our Goal</a:t>
            </a:r>
            <a:endParaRPr lang="en-US" dirty="0">
              <a:solidFill>
                <a:schemeClr val="accent6">
                  <a:lumMod val="75000"/>
                </a:schemeClr>
              </a:solidFill>
            </a:endParaRPr>
          </a:p>
        </p:txBody>
      </p:sp>
      <p:sp>
        <p:nvSpPr>
          <p:cNvPr id="3" name="Content Placeholder 2"/>
          <p:cNvSpPr>
            <a:spLocks noGrp="1"/>
          </p:cNvSpPr>
          <p:nvPr>
            <p:ph idx="1"/>
          </p:nvPr>
        </p:nvSpPr>
        <p:spPr>
          <a:xfrm>
            <a:off x="1112498" y="1447800"/>
            <a:ext cx="7498080" cy="4800600"/>
          </a:xfrm>
        </p:spPr>
        <p:txBody>
          <a:bodyPr>
            <a:normAutofit/>
          </a:bodyPr>
          <a:lstStyle/>
          <a:p>
            <a:pPr lvl="2">
              <a:buNone/>
            </a:pPr>
            <a:r>
              <a:rPr lang="en-US" sz="2800" dirty="0" smtClean="0">
                <a:solidFill>
                  <a:schemeClr val="accent6">
                    <a:lumMod val="75000"/>
                  </a:schemeClr>
                </a:solidFill>
              </a:rPr>
              <a:t>	</a:t>
            </a:r>
          </a:p>
          <a:p>
            <a:pPr lvl="2">
              <a:buNone/>
            </a:pPr>
            <a:r>
              <a:rPr lang="en-US" sz="2800" dirty="0" smtClean="0">
                <a:solidFill>
                  <a:schemeClr val="accent6">
                    <a:lumMod val="75000"/>
                  </a:schemeClr>
                </a:solidFill>
              </a:rPr>
              <a:t>The University of Notre Dame wants to enhance a relationship with Coca-Cola Enterprises and Notre Dame football. Through our partnership we feel that both corporations will thrive. </a:t>
            </a:r>
            <a:endParaRPr lang="en-US" sz="2800" dirty="0" smtClean="0"/>
          </a:p>
          <a:p>
            <a:pPr lvl="2">
              <a:buNone/>
            </a:pPr>
            <a:endParaRPr lang="en-US" sz="2800" dirty="0" smtClean="0">
              <a:solidFill>
                <a:schemeClr val="accent6">
                  <a:lumMod val="75000"/>
                </a:schemeClr>
              </a:solidFill>
            </a:endParaRP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5436A"/>
                </a:solidFill>
              </a:rPr>
              <a:t>Activation: Signage</a:t>
            </a:r>
            <a:endParaRPr lang="en-US" dirty="0">
              <a:solidFill>
                <a:srgbClr val="35436A"/>
              </a:solidFill>
            </a:endParaRPr>
          </a:p>
        </p:txBody>
      </p:sp>
      <p:sp>
        <p:nvSpPr>
          <p:cNvPr id="3" name="Content Placeholder 2"/>
          <p:cNvSpPr>
            <a:spLocks noGrp="1"/>
          </p:cNvSpPr>
          <p:nvPr>
            <p:ph idx="1"/>
          </p:nvPr>
        </p:nvSpPr>
        <p:spPr/>
        <p:txBody>
          <a:bodyPr/>
          <a:lstStyle/>
          <a:p>
            <a:r>
              <a:rPr lang="en-US" dirty="0" smtClean="0">
                <a:solidFill>
                  <a:srgbClr val="35436A"/>
                </a:solidFill>
              </a:rPr>
              <a:t>14 Menus and signs within Notre Dame Stadium</a:t>
            </a:r>
          </a:p>
          <a:p>
            <a:r>
              <a:rPr lang="en-US" dirty="0" smtClean="0">
                <a:solidFill>
                  <a:srgbClr val="35436A"/>
                </a:solidFill>
              </a:rPr>
              <a:t>2 Logo placements on both scoreboards North and South sides of end zones. </a:t>
            </a:r>
          </a:p>
          <a:p>
            <a:endParaRPr lang="en-US" dirty="0"/>
          </a:p>
        </p:txBody>
      </p:sp>
      <p:pic>
        <p:nvPicPr>
          <p:cNvPr id="4" name="Content Placeholder 3" descr="Screen Shot 2012-04-29 at 3.22.33 PM.png"/>
          <p:cNvPicPr>
            <a:picLocks noChangeAspect="1"/>
          </p:cNvPicPr>
          <p:nvPr/>
        </p:nvPicPr>
        <p:blipFill>
          <a:blip r:embed="rId2"/>
          <a:srcRect t="-1574" b="-1574"/>
          <a:stretch>
            <a:fillRect/>
          </a:stretch>
        </p:blipFill>
        <p:spPr>
          <a:xfrm>
            <a:off x="457200" y="3837473"/>
            <a:ext cx="3747521" cy="2399328"/>
          </a:xfrm>
          <a:prstGeom prst="rect">
            <a:avLst/>
          </a:prstGeom>
        </p:spPr>
      </p:pic>
      <p:pic>
        <p:nvPicPr>
          <p:cNvPr id="5" name="Picture 4" descr="Screen Shot 2012-04-29 at 3.22.53 PM.png"/>
          <p:cNvPicPr>
            <a:picLocks noChangeAspect="1"/>
          </p:cNvPicPr>
          <p:nvPr/>
        </p:nvPicPr>
        <p:blipFill>
          <a:blip r:embed="rId3"/>
          <a:srcRect r="7676"/>
          <a:stretch>
            <a:fillRect/>
          </a:stretch>
        </p:blipFill>
        <p:spPr>
          <a:xfrm>
            <a:off x="4096631" y="3837473"/>
            <a:ext cx="4590169" cy="239932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5436A"/>
                </a:solidFill>
              </a:rPr>
              <a:t>Fulfillment</a:t>
            </a:r>
            <a:endParaRPr lang="en-US" dirty="0">
              <a:solidFill>
                <a:srgbClr val="35436A"/>
              </a:solidFill>
            </a:endParaRPr>
          </a:p>
        </p:txBody>
      </p:sp>
      <p:sp>
        <p:nvSpPr>
          <p:cNvPr id="3" name="Content Placeholder 2"/>
          <p:cNvSpPr>
            <a:spLocks noGrp="1"/>
          </p:cNvSpPr>
          <p:nvPr>
            <p:ph idx="1"/>
          </p:nvPr>
        </p:nvSpPr>
        <p:spPr/>
        <p:txBody>
          <a:bodyPr>
            <a:normAutofit fontScale="92500"/>
          </a:bodyPr>
          <a:lstStyle/>
          <a:p>
            <a:r>
              <a:rPr lang="en-US" dirty="0" smtClean="0">
                <a:solidFill>
                  <a:srgbClr val="35436A"/>
                </a:solidFill>
              </a:rPr>
              <a:t>2 representatives (8 total) at each Coca- Cola trailer</a:t>
            </a:r>
          </a:p>
          <a:p>
            <a:r>
              <a:rPr lang="en-US" dirty="0" smtClean="0">
                <a:solidFill>
                  <a:srgbClr val="35436A"/>
                </a:solidFill>
              </a:rPr>
              <a:t>Notre Dame volunteers report to each trailer/ concession at their assigned locations</a:t>
            </a:r>
          </a:p>
          <a:p>
            <a:r>
              <a:rPr lang="en-US" dirty="0" smtClean="0">
                <a:solidFill>
                  <a:srgbClr val="35436A"/>
                </a:solidFill>
              </a:rPr>
              <a:t>Total of 50-75 assigned volunteers</a:t>
            </a:r>
          </a:p>
          <a:p>
            <a:r>
              <a:rPr lang="en-US" dirty="0" smtClean="0">
                <a:solidFill>
                  <a:srgbClr val="35436A"/>
                </a:solidFill>
              </a:rPr>
              <a:t>On-site exposure</a:t>
            </a:r>
          </a:p>
          <a:p>
            <a:pPr lvl="1"/>
            <a:r>
              <a:rPr lang="en-US" dirty="0" smtClean="0">
                <a:solidFill>
                  <a:srgbClr val="35436A"/>
                </a:solidFill>
              </a:rPr>
              <a:t>Signage (14 in stadium) and scoreboards (2 either side of field)</a:t>
            </a:r>
          </a:p>
          <a:p>
            <a:r>
              <a:rPr lang="en-US" dirty="0" smtClean="0">
                <a:solidFill>
                  <a:srgbClr val="35436A"/>
                </a:solidFill>
              </a:rPr>
              <a:t>Off-site exposure</a:t>
            </a:r>
          </a:p>
          <a:p>
            <a:pPr lvl="1"/>
            <a:r>
              <a:rPr lang="en-US" dirty="0" smtClean="0">
                <a:solidFill>
                  <a:srgbClr val="35436A"/>
                </a:solidFill>
              </a:rPr>
              <a:t>Local stores advertise Notre Dame with Coca-Cola products.</a:t>
            </a:r>
          </a:p>
          <a:p>
            <a:pPr lvl="1"/>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35436A"/>
                </a:solidFill>
              </a:rPr>
              <a:t>Evaluation and Measurement</a:t>
            </a:r>
            <a:endParaRPr lang="en-US" dirty="0">
              <a:solidFill>
                <a:srgbClr val="35436A"/>
              </a:solidFill>
            </a:endParaRPr>
          </a:p>
        </p:txBody>
      </p:sp>
      <p:sp>
        <p:nvSpPr>
          <p:cNvPr id="3" name="Content Placeholder 2"/>
          <p:cNvSpPr>
            <a:spLocks noGrp="1"/>
          </p:cNvSpPr>
          <p:nvPr>
            <p:ph idx="1"/>
          </p:nvPr>
        </p:nvSpPr>
        <p:spPr/>
        <p:txBody>
          <a:bodyPr>
            <a:normAutofit fontScale="62500" lnSpcReduction="20000"/>
          </a:bodyPr>
          <a:lstStyle/>
          <a:p>
            <a:pPr>
              <a:buNone/>
            </a:pPr>
            <a:r>
              <a:rPr lang="en-US" dirty="0" smtClean="0">
                <a:solidFill>
                  <a:srgbClr val="35436A"/>
                </a:solidFill>
              </a:rPr>
              <a:t>There are several ways we can measure impact of the sponsorship: </a:t>
            </a:r>
          </a:p>
          <a:p>
            <a:r>
              <a:rPr lang="en-US" dirty="0" smtClean="0">
                <a:solidFill>
                  <a:srgbClr val="35436A"/>
                </a:solidFill>
              </a:rPr>
              <a:t>Sending surveys home within the community, allows us to test product recognition</a:t>
            </a:r>
          </a:p>
          <a:p>
            <a:r>
              <a:rPr lang="en-US" dirty="0" smtClean="0">
                <a:solidFill>
                  <a:srgbClr val="35436A"/>
                </a:solidFill>
              </a:rPr>
              <a:t>Coca-Cola tailgate towns allow people to talk and discuss feedback of previous or future games.</a:t>
            </a:r>
          </a:p>
          <a:p>
            <a:pPr lvl="1"/>
            <a:r>
              <a:rPr lang="en-US" sz="2800" dirty="0" smtClean="0">
                <a:solidFill>
                  <a:srgbClr val="35436A"/>
                </a:solidFill>
              </a:rPr>
              <a:t> Surveys &amp; questionnaires are used to  determine how affective Coca-Cola reaches consumers. </a:t>
            </a:r>
          </a:p>
          <a:p>
            <a:r>
              <a:rPr lang="en-US" dirty="0" smtClean="0">
                <a:solidFill>
                  <a:srgbClr val="35436A"/>
                </a:solidFill>
              </a:rPr>
              <a:t>Coupon redemption</a:t>
            </a:r>
          </a:p>
          <a:p>
            <a:pPr lvl="1"/>
            <a:r>
              <a:rPr lang="en-US" sz="2800" dirty="0" smtClean="0">
                <a:solidFill>
                  <a:srgbClr val="35436A"/>
                </a:solidFill>
              </a:rPr>
              <a:t>This will show us the number of people take note of coupons printed on the back of tickets.</a:t>
            </a:r>
          </a:p>
          <a:p>
            <a:pPr lvl="1"/>
            <a:r>
              <a:rPr lang="en-US" sz="2800" dirty="0" smtClean="0">
                <a:solidFill>
                  <a:srgbClr val="35436A"/>
                </a:solidFill>
              </a:rPr>
              <a:t>Also it will project how we are doing as far as offering incentives</a:t>
            </a:r>
          </a:p>
          <a:p>
            <a:r>
              <a:rPr lang="en-US" dirty="0" smtClean="0">
                <a:solidFill>
                  <a:srgbClr val="35436A"/>
                </a:solidFill>
              </a:rPr>
              <a:t>Social Media alerts</a:t>
            </a:r>
          </a:p>
          <a:p>
            <a:pPr lvl="1"/>
            <a:r>
              <a:rPr lang="en-US" sz="2800" dirty="0" smtClean="0">
                <a:solidFill>
                  <a:srgbClr val="35436A"/>
                </a:solidFill>
              </a:rPr>
              <a:t>How many people respond to the incentives via social media?</a:t>
            </a:r>
          </a:p>
          <a:p>
            <a:pPr lvl="2"/>
            <a:r>
              <a:rPr lang="en-US" sz="2800" dirty="0" smtClean="0">
                <a:solidFill>
                  <a:srgbClr val="35436A"/>
                </a:solidFill>
              </a:rPr>
              <a:t>Specific alerts via Twitter about market share measurements help know what’s going on as far as the school, or, athletics are doing as far as injuries, and delays go.</a:t>
            </a:r>
          </a:p>
          <a:p>
            <a:endPar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5436A"/>
                </a:solidFill>
              </a:rPr>
              <a:t>Sponsorship and their Markets</a:t>
            </a:r>
            <a:endParaRPr lang="en-US" dirty="0">
              <a:solidFill>
                <a:srgbClr val="35436A"/>
              </a:solidFill>
            </a:endParaRPr>
          </a:p>
        </p:txBody>
      </p:sp>
      <p:sp>
        <p:nvSpPr>
          <p:cNvPr id="3" name="Content Placeholder 2"/>
          <p:cNvSpPr>
            <a:spLocks noGrp="1"/>
          </p:cNvSpPr>
          <p:nvPr>
            <p:ph idx="1"/>
          </p:nvPr>
        </p:nvSpPr>
        <p:spPr/>
        <p:txBody>
          <a:bodyPr>
            <a:normAutofit/>
          </a:bodyPr>
          <a:lstStyle/>
          <a:p>
            <a:r>
              <a:rPr lang="en-US" dirty="0" smtClean="0">
                <a:solidFill>
                  <a:srgbClr val="35436A"/>
                </a:solidFill>
              </a:rPr>
              <a:t>Notre Dame and Coca- Cola have no demographic limitations. Their audience attracts all age groups. </a:t>
            </a:r>
          </a:p>
          <a:p>
            <a:pPr lvl="2">
              <a:buNone/>
            </a:pPr>
            <a:endParaRPr lang="en-US" dirty="0" smtClean="0">
              <a:solidFill>
                <a:srgbClr val="35436A"/>
              </a:solidFill>
            </a:endParaRPr>
          </a:p>
          <a:p>
            <a:pPr lvl="1"/>
            <a:r>
              <a:rPr lang="en-US" dirty="0" smtClean="0">
                <a:solidFill>
                  <a:srgbClr val="35436A"/>
                </a:solidFill>
              </a:rPr>
              <a:t>Lifestyle Fit:</a:t>
            </a:r>
          </a:p>
          <a:p>
            <a:pPr lvl="2"/>
            <a:r>
              <a:rPr lang="en-US" dirty="0" smtClean="0">
                <a:solidFill>
                  <a:srgbClr val="35436A"/>
                </a:solidFill>
              </a:rPr>
              <a:t>You can’t have Notre Dame Football without Coca- Cola.</a:t>
            </a:r>
            <a:endParaRPr lang="en-US" dirty="0">
              <a:solidFill>
                <a:srgbClr val="35436A"/>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Contractual Terms</a:t>
            </a:r>
            <a:endParaRPr lang="en-US" dirty="0">
              <a:solidFill>
                <a:schemeClr val="accent6">
                  <a:lumMod val="75000"/>
                </a:schemeClr>
              </a:solidFill>
            </a:endParaRPr>
          </a:p>
        </p:txBody>
      </p:sp>
      <p:sp>
        <p:nvSpPr>
          <p:cNvPr id="3" name="Content Placeholder 2"/>
          <p:cNvSpPr>
            <a:spLocks noGrp="1"/>
          </p:cNvSpPr>
          <p:nvPr>
            <p:ph idx="1"/>
          </p:nvPr>
        </p:nvSpPr>
        <p:spPr/>
        <p:txBody>
          <a:bodyPr>
            <a:normAutofit fontScale="77500" lnSpcReduction="20000"/>
          </a:bodyPr>
          <a:lstStyle/>
          <a:p>
            <a:pPr>
              <a:buNone/>
            </a:pPr>
            <a:r>
              <a:rPr lang="en-US" dirty="0" smtClean="0">
                <a:solidFill>
                  <a:srgbClr val="35436A"/>
                </a:solidFill>
              </a:rPr>
              <a:t>As the University of Notre Dame, we wish to expand our contracts to you. The contract will include the following:</a:t>
            </a:r>
          </a:p>
          <a:p>
            <a:pPr lvl="1"/>
            <a:r>
              <a:rPr lang="en-US" sz="2800" dirty="0" smtClean="0">
                <a:solidFill>
                  <a:srgbClr val="35436A"/>
                </a:solidFill>
              </a:rPr>
              <a:t> NBC has aired all football games since 1991. Notre Dame signed this agreement for $38 million for 5 years</a:t>
            </a:r>
          </a:p>
          <a:p>
            <a:pPr marL="0" indent="0">
              <a:buNone/>
            </a:pPr>
            <a:r>
              <a:rPr lang="en-US" dirty="0" smtClean="0">
                <a:solidFill>
                  <a:srgbClr val="35436A"/>
                </a:solidFill>
              </a:rPr>
              <a:t>In June, 2008, NBC signed an extension contract covering from 2011 to 2015. According to the school, a portion of the television revenue goes toward academic scholarships</a:t>
            </a:r>
          </a:p>
          <a:p>
            <a:r>
              <a:rPr lang="en-US" dirty="0" smtClean="0">
                <a:solidFill>
                  <a:srgbClr val="35436A"/>
                </a:solidFill>
              </a:rPr>
              <a:t>For nearly 20 years, the partnership with NBC has been valuable for both the network and University. It’s great to know future students will benefit from this partnership in the form of a need-based scholarships</a:t>
            </a:r>
          </a:p>
          <a:p>
            <a:r>
              <a:rPr lang="en-US" dirty="0" smtClean="0">
                <a:solidFill>
                  <a:srgbClr val="35436A"/>
                </a:solidFill>
              </a:rPr>
              <a:t>All Renewal options are available at the end of each contract if chosen to do so</a:t>
            </a:r>
          </a:p>
          <a:p>
            <a:pPr lvl="1"/>
            <a:endParaRPr lang="en-US" dirty="0" smtClean="0">
              <a:solidFill>
                <a:srgbClr val="35436A"/>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Estimated Annual Revenue </a:t>
            </a:r>
            <a:endParaRPr lang="en-US" dirty="0"/>
          </a:p>
        </p:txBody>
      </p:sp>
      <p:sp>
        <p:nvSpPr>
          <p:cNvPr id="3" name="Content Placeholder 2"/>
          <p:cNvSpPr>
            <a:spLocks noGrp="1"/>
          </p:cNvSpPr>
          <p:nvPr>
            <p:ph idx="1"/>
          </p:nvPr>
        </p:nvSpPr>
        <p:spPr/>
        <p:txBody>
          <a:bodyPr/>
          <a:lstStyle/>
          <a:p>
            <a:r>
              <a:rPr lang="en-US" dirty="0" smtClean="0"/>
              <a:t>We estimate that it will cost approximately $600,000 per season to accomplish this Coca-Cola Notre Dame Image. </a:t>
            </a:r>
          </a:p>
          <a:p>
            <a:r>
              <a:rPr lang="en-US" dirty="0" smtClean="0"/>
              <a:t>This will cost Coca-Cola $1 Million which gives Notre Dame a profit of approximately $400,000 every season.</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Closing Remarks</a:t>
            </a:r>
            <a:endParaRPr lang="en-US" dirty="0">
              <a:solidFill>
                <a:schemeClr val="accent6">
                  <a:lumMod val="75000"/>
                </a:schemeClr>
              </a:solidFill>
            </a:endParaRPr>
          </a:p>
        </p:txBody>
      </p:sp>
      <p:sp>
        <p:nvSpPr>
          <p:cNvPr id="3" name="Content Placeholder 2"/>
          <p:cNvSpPr>
            <a:spLocks noGrp="1"/>
          </p:cNvSpPr>
          <p:nvPr>
            <p:ph idx="1"/>
          </p:nvPr>
        </p:nvSpPr>
        <p:spPr/>
        <p:txBody>
          <a:bodyPr>
            <a:normAutofit/>
          </a:bodyPr>
          <a:lstStyle/>
          <a:p>
            <a:pPr>
              <a:buNone/>
            </a:pPr>
            <a:r>
              <a:rPr lang="en-US" dirty="0" smtClean="0">
                <a:solidFill>
                  <a:srgbClr val="35436A"/>
                </a:solidFill>
              </a:rPr>
              <a:t>	In conclusion, Notre Dame football is excited to form a relationship with Coca-Cola Enterprises. With media exposure, fan promotions, and new combined Coca-Cola and Notre Dame products we feel as if Coca-Cola can become a household name in the Notre Dame community. </a:t>
            </a:r>
            <a:endParaRPr lang="en-US" dirty="0">
              <a:solidFill>
                <a:srgbClr val="35436A"/>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Deal</a:t>
            </a:r>
            <a:endParaRPr lang="en-US" dirty="0"/>
          </a:p>
        </p:txBody>
      </p:sp>
      <p:sp>
        <p:nvSpPr>
          <p:cNvPr id="3" name="Content Placeholder 2"/>
          <p:cNvSpPr>
            <a:spLocks noGrp="1"/>
          </p:cNvSpPr>
          <p:nvPr>
            <p:ph idx="1"/>
          </p:nvPr>
        </p:nvSpPr>
        <p:spPr/>
        <p:txBody>
          <a:bodyPr/>
          <a:lstStyle/>
          <a:p>
            <a:r>
              <a:rPr lang="en-US" dirty="0" smtClean="0"/>
              <a:t>3-year contract</a:t>
            </a:r>
          </a:p>
          <a:p>
            <a:r>
              <a:rPr lang="en-US" dirty="0" smtClean="0"/>
              <a:t>Sponsor 18 home games over three years</a:t>
            </a:r>
          </a:p>
          <a:p>
            <a:r>
              <a:rPr lang="en-US" dirty="0" smtClean="0"/>
              <a:t>Estimate cost of whole deal 3 million</a:t>
            </a:r>
          </a:p>
          <a:p>
            <a:r>
              <a:rPr lang="en-US" dirty="0" smtClean="0"/>
              <a:t>Promotional rights to every home game</a:t>
            </a:r>
          </a:p>
          <a:p>
            <a:r>
              <a:rPr lang="en-US" dirty="0" smtClean="0"/>
              <a:t>Rights to promotions in tailgating/community exposure</a:t>
            </a:r>
          </a:p>
          <a:p>
            <a:r>
              <a:rPr lang="en-US" dirty="0" smtClean="0"/>
              <a:t>Merchandise rights</a:t>
            </a:r>
          </a:p>
          <a:p>
            <a:r>
              <a:rPr lang="en-US" dirty="0" smtClean="0"/>
              <a:t>In/Out of stadium naming rights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509" y="274638"/>
            <a:ext cx="7842180" cy="942929"/>
          </a:xfrm>
        </p:spPr>
        <p:txBody>
          <a:bodyPr>
            <a:noAutofit/>
          </a:bodyPr>
          <a:lstStyle/>
          <a:p>
            <a:r>
              <a:rPr lang="en-US" sz="3500" dirty="0" smtClean="0">
                <a:solidFill>
                  <a:srgbClr val="35436A"/>
                </a:solidFill>
              </a:rPr>
              <a:t/>
            </a:r>
            <a:br>
              <a:rPr lang="en-US" sz="3500" dirty="0" smtClean="0">
                <a:solidFill>
                  <a:srgbClr val="35436A"/>
                </a:solidFill>
              </a:rPr>
            </a:br>
            <a:r>
              <a:rPr lang="en-US" sz="3500" dirty="0" smtClean="0">
                <a:solidFill>
                  <a:srgbClr val="35436A"/>
                </a:solidFill>
              </a:rPr>
              <a:t>Reasons to Sponsor Notre Dame Football</a:t>
            </a:r>
            <a:endParaRPr lang="en-US" sz="3500" dirty="0">
              <a:solidFill>
                <a:srgbClr val="35436A"/>
              </a:solidFill>
            </a:endParaRPr>
          </a:p>
        </p:txBody>
      </p:sp>
      <p:sp>
        <p:nvSpPr>
          <p:cNvPr id="3" name="Content Placeholder 2"/>
          <p:cNvSpPr>
            <a:spLocks noGrp="1"/>
          </p:cNvSpPr>
          <p:nvPr>
            <p:ph idx="1"/>
          </p:nvPr>
        </p:nvSpPr>
        <p:spPr/>
        <p:txBody>
          <a:bodyPr>
            <a:normAutofit/>
          </a:bodyPr>
          <a:lstStyle/>
          <a:p>
            <a:r>
              <a:rPr lang="en-US" dirty="0" smtClean="0">
                <a:solidFill>
                  <a:srgbClr val="35436A"/>
                </a:solidFill>
              </a:rPr>
              <a:t>Notre Dame is one of the most powerful and recognizable brands in college athletics</a:t>
            </a:r>
          </a:p>
          <a:p>
            <a:r>
              <a:rPr lang="en-US" dirty="0" smtClean="0">
                <a:solidFill>
                  <a:srgbClr val="35436A"/>
                </a:solidFill>
              </a:rPr>
              <a:t>National audience</a:t>
            </a:r>
          </a:p>
          <a:p>
            <a:r>
              <a:rPr lang="en-US" dirty="0" smtClean="0">
                <a:solidFill>
                  <a:srgbClr val="35436A"/>
                </a:solidFill>
              </a:rPr>
              <a:t>Opportunity to associate with a prestigious university</a:t>
            </a:r>
          </a:p>
          <a:p>
            <a:r>
              <a:rPr lang="en-US" dirty="0" smtClean="0">
                <a:solidFill>
                  <a:srgbClr val="35436A"/>
                </a:solidFill>
              </a:rPr>
              <a:t>23</a:t>
            </a:r>
            <a:r>
              <a:rPr lang="en-US" baseline="30000" dirty="0" smtClean="0">
                <a:solidFill>
                  <a:srgbClr val="35436A"/>
                </a:solidFill>
              </a:rPr>
              <a:t>rd</a:t>
            </a:r>
            <a:r>
              <a:rPr lang="en-US" dirty="0" smtClean="0">
                <a:solidFill>
                  <a:srgbClr val="35436A"/>
                </a:solidFill>
              </a:rPr>
              <a:t> best tailgate town in the country (bleacherreport.com)</a:t>
            </a:r>
          </a:p>
          <a:p>
            <a:r>
              <a:rPr lang="en-US" dirty="0" smtClean="0">
                <a:solidFill>
                  <a:srgbClr val="35436A"/>
                </a:solidFill>
              </a:rPr>
              <a:t>Game in Ireland creates opportunity for overseas exposure</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and Exposure</a:t>
            </a:r>
            <a:endParaRPr lang="en-US" dirty="0"/>
          </a:p>
        </p:txBody>
      </p:sp>
      <p:sp>
        <p:nvSpPr>
          <p:cNvPr id="3" name="Content Placeholder 2"/>
          <p:cNvSpPr>
            <a:spLocks noGrp="1"/>
          </p:cNvSpPr>
          <p:nvPr>
            <p:ph idx="1"/>
          </p:nvPr>
        </p:nvSpPr>
        <p:spPr/>
        <p:txBody>
          <a:bodyPr/>
          <a:lstStyle/>
          <a:p>
            <a:r>
              <a:rPr lang="en-US" dirty="0" smtClean="0"/>
              <a:t>Location for Notre Dame is in South Bend, IN</a:t>
            </a:r>
          </a:p>
          <a:p>
            <a:r>
              <a:rPr lang="en-US" dirty="0" smtClean="0"/>
              <a:t>Total exposure can be up to 15 million people just through television.</a:t>
            </a:r>
          </a:p>
          <a:p>
            <a:r>
              <a:rPr lang="en-US" dirty="0" smtClean="0"/>
              <a:t>With home games that number can increase by over 80,000 more people (capacity of stadium+taligating)</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Length of Agreement</a:t>
            </a:r>
            <a:endParaRPr lang="en-US" dirty="0"/>
          </a:p>
        </p:txBody>
      </p:sp>
      <p:sp>
        <p:nvSpPr>
          <p:cNvPr id="3" name="Content Placeholder 2"/>
          <p:cNvSpPr>
            <a:spLocks noGrp="1"/>
          </p:cNvSpPr>
          <p:nvPr>
            <p:ph idx="1"/>
          </p:nvPr>
        </p:nvSpPr>
        <p:spPr/>
        <p:txBody>
          <a:bodyPr/>
          <a:lstStyle/>
          <a:p>
            <a:r>
              <a:rPr lang="en-US" dirty="0" smtClean="0"/>
              <a:t>We would like Coke to enter a multiple year deal</a:t>
            </a:r>
          </a:p>
          <a:p>
            <a:r>
              <a:rPr lang="en-US" dirty="0" smtClean="0"/>
              <a:t>Coke would sponsor for 3 years with the opportunity to revoke sponsorship or renegotiate a new contract </a:t>
            </a:r>
          </a:p>
          <a:p>
            <a:r>
              <a:rPr lang="en-US" dirty="0" smtClean="0"/>
              <a:t>Why three years?</a:t>
            </a:r>
          </a:p>
          <a:p>
            <a:r>
              <a:rPr lang="en-US" dirty="0" smtClean="0"/>
              <a:t>NBC has sponsorship for the next 3 years and we would like a chance to make another T.V. deal before negotiating with other sponsors </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Impact</a:t>
            </a:r>
            <a:endParaRPr lang="en-US" dirty="0"/>
          </a:p>
        </p:txBody>
      </p:sp>
      <p:sp>
        <p:nvSpPr>
          <p:cNvPr id="3" name="Content Placeholder 2"/>
          <p:cNvSpPr>
            <a:spLocks noGrp="1"/>
          </p:cNvSpPr>
          <p:nvPr>
            <p:ph idx="1"/>
          </p:nvPr>
        </p:nvSpPr>
        <p:spPr/>
        <p:txBody>
          <a:bodyPr/>
          <a:lstStyle/>
          <a:p>
            <a:r>
              <a:rPr lang="en-US" dirty="0" smtClean="0"/>
              <a:t>Bringing in revenue</a:t>
            </a:r>
          </a:p>
          <a:p>
            <a:r>
              <a:rPr lang="en-US" dirty="0" smtClean="0"/>
              <a:t>If Coke can promote, it can help the fan experience at the games in South Bend</a:t>
            </a:r>
          </a:p>
          <a:p>
            <a:r>
              <a:rPr lang="en-US" dirty="0" smtClean="0"/>
              <a:t>If Coke can bring more fans to South Bend more people have the opportunity to spend money before and after the game throughout the city.</a:t>
            </a:r>
          </a:p>
          <a:p>
            <a:r>
              <a:rPr lang="en-US" dirty="0" smtClean="0"/>
              <a:t>Creating a home town image</a:t>
            </a:r>
          </a:p>
          <a:p>
            <a:pPr lvl="2"/>
            <a:r>
              <a:rPr lang="en-US" dirty="0" smtClean="0"/>
              <a:t>When you think of Notre Dame you think of Coke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5436A"/>
                </a:solidFill>
              </a:rPr>
              <a:t>Benefits for Coca-Cola</a:t>
            </a:r>
            <a:endParaRPr lang="en-US" dirty="0">
              <a:solidFill>
                <a:srgbClr val="35436A"/>
              </a:solidFill>
            </a:endParaRPr>
          </a:p>
        </p:txBody>
      </p:sp>
      <p:sp>
        <p:nvSpPr>
          <p:cNvPr id="3" name="Content Placeholder 2"/>
          <p:cNvSpPr>
            <a:spLocks noGrp="1"/>
          </p:cNvSpPr>
          <p:nvPr>
            <p:ph idx="1"/>
          </p:nvPr>
        </p:nvSpPr>
        <p:spPr/>
        <p:txBody>
          <a:bodyPr>
            <a:normAutofit/>
          </a:bodyPr>
          <a:lstStyle/>
          <a:p>
            <a:r>
              <a:rPr lang="en-US" dirty="0" smtClean="0">
                <a:solidFill>
                  <a:srgbClr val="35436A"/>
                </a:solidFill>
              </a:rPr>
              <a:t>Market-Driven Objectives</a:t>
            </a:r>
          </a:p>
          <a:p>
            <a:pPr lvl="1"/>
            <a:r>
              <a:rPr lang="en-US" dirty="0" smtClean="0">
                <a:solidFill>
                  <a:srgbClr val="35436A"/>
                </a:solidFill>
              </a:rPr>
              <a:t>Drive retail traffic</a:t>
            </a:r>
          </a:p>
          <a:p>
            <a:pPr lvl="1"/>
            <a:r>
              <a:rPr lang="en-US" dirty="0" smtClean="0">
                <a:solidFill>
                  <a:srgbClr val="35436A"/>
                </a:solidFill>
              </a:rPr>
              <a:t>Enhance company image	</a:t>
            </a:r>
          </a:p>
          <a:p>
            <a:r>
              <a:rPr lang="en-US" dirty="0" smtClean="0">
                <a:solidFill>
                  <a:srgbClr val="35436A"/>
                </a:solidFill>
              </a:rPr>
              <a:t>Trade Networking Objectives</a:t>
            </a:r>
          </a:p>
          <a:p>
            <a:pPr lvl="1"/>
            <a:r>
              <a:rPr lang="en-US" dirty="0" smtClean="0">
                <a:solidFill>
                  <a:srgbClr val="35436A"/>
                </a:solidFill>
              </a:rPr>
              <a:t>Pass-through rights gives Coca-Cola the ability to transfer sponsorship assets to other Notre Dame sponsors.</a:t>
            </a:r>
          </a:p>
          <a:p>
            <a:pPr lvl="2">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5436A"/>
                </a:solidFill>
              </a:rPr>
              <a:t>Benefits for Coca-Cola</a:t>
            </a:r>
            <a:endParaRPr lang="en-US" dirty="0">
              <a:solidFill>
                <a:srgbClr val="35436A"/>
              </a:solidFill>
            </a:endParaRPr>
          </a:p>
        </p:txBody>
      </p:sp>
      <p:sp>
        <p:nvSpPr>
          <p:cNvPr id="3" name="Content Placeholder 2"/>
          <p:cNvSpPr>
            <a:spLocks noGrp="1"/>
          </p:cNvSpPr>
          <p:nvPr>
            <p:ph idx="1"/>
          </p:nvPr>
        </p:nvSpPr>
        <p:spPr/>
        <p:txBody>
          <a:bodyPr>
            <a:normAutofit/>
          </a:bodyPr>
          <a:lstStyle/>
          <a:p>
            <a:r>
              <a:rPr lang="en-US" dirty="0" smtClean="0">
                <a:solidFill>
                  <a:srgbClr val="35436A"/>
                </a:solidFill>
              </a:rPr>
              <a:t>Hospitality Objectives</a:t>
            </a:r>
          </a:p>
          <a:p>
            <a:pPr lvl="1"/>
            <a:r>
              <a:rPr lang="en-US" dirty="0" smtClean="0">
                <a:solidFill>
                  <a:srgbClr val="35436A"/>
                </a:solidFill>
              </a:rPr>
              <a:t>Entertain Clients</a:t>
            </a:r>
          </a:p>
          <a:p>
            <a:pPr lvl="2"/>
            <a:r>
              <a:rPr lang="en-US" dirty="0" smtClean="0">
                <a:solidFill>
                  <a:srgbClr val="35436A"/>
                </a:solidFill>
              </a:rPr>
              <a:t>Suite availability to discuss business with future clients</a:t>
            </a:r>
          </a:p>
          <a:p>
            <a:pPr lvl="1"/>
            <a:r>
              <a:rPr lang="en-US" dirty="0" smtClean="0">
                <a:solidFill>
                  <a:srgbClr val="35436A"/>
                </a:solidFill>
              </a:rPr>
              <a:t>Entertain Coca-Cola employees</a:t>
            </a:r>
          </a:p>
          <a:p>
            <a:r>
              <a:rPr lang="en-US" dirty="0" smtClean="0">
                <a:solidFill>
                  <a:srgbClr val="35436A"/>
                </a:solidFill>
              </a:rPr>
              <a:t>Cause-Related Objectives</a:t>
            </a:r>
          </a:p>
          <a:p>
            <a:pPr lvl="1"/>
            <a:r>
              <a:rPr lang="en-US" dirty="0" smtClean="0">
                <a:solidFill>
                  <a:srgbClr val="35436A"/>
                </a:solidFill>
              </a:rPr>
              <a:t>Coca-Cola will be associated with an institution that strives to develop the minds of young adults in preparation for the future.</a:t>
            </a:r>
          </a:p>
          <a:p>
            <a:pPr lvl="1"/>
            <a:endParaRPr lang="en-US" dirty="0" smtClean="0">
              <a:solidFill>
                <a:srgbClr val="35436A"/>
              </a:solidFill>
            </a:endParaRPr>
          </a:p>
          <a:p>
            <a:pPr lvl="2">
              <a:buNone/>
            </a:pPr>
            <a:endParaRPr lang="en-US" dirty="0" smtClean="0">
              <a:solidFill>
                <a:srgbClr val="35436A"/>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1">
      <a:dk1>
        <a:sysClr val="windowText" lastClr="000000"/>
      </a:dk1>
      <a:lt1>
        <a:sysClr val="window" lastClr="FFFFFF"/>
      </a:lt1>
      <a:dk2>
        <a:srgbClr val="424456"/>
      </a:dk2>
      <a:lt2>
        <a:srgbClr val="DEDEDE"/>
      </a:lt2>
      <a:accent1>
        <a:srgbClr val="53548A"/>
      </a:accent1>
      <a:accent2>
        <a:srgbClr val="FFFF00"/>
      </a:accent2>
      <a:accent3>
        <a:srgbClr val="A04DA3"/>
      </a:accent3>
      <a:accent4>
        <a:srgbClr val="C4652D"/>
      </a:accent4>
      <a:accent5>
        <a:srgbClr val="8B5D3D"/>
      </a:accent5>
      <a:accent6>
        <a:srgbClr val="5C92B5"/>
      </a:accent6>
      <a:hlink>
        <a:srgbClr val="FFFF00"/>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9370</TotalTime>
  <Words>1464</Words>
  <Application>Microsoft Office PowerPoint</Application>
  <PresentationFormat>On-screen Show (4:3)</PresentationFormat>
  <Paragraphs>202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Urban</vt:lpstr>
      <vt:lpstr>University of Notre Dame’s Sponsorship Proposal</vt:lpstr>
      <vt:lpstr>Our Goal</vt:lpstr>
      <vt:lpstr>Overview of the Deal</vt:lpstr>
      <vt:lpstr> Reasons to Sponsor Notre Dame Football</vt:lpstr>
      <vt:lpstr>Location and Exposure</vt:lpstr>
      <vt:lpstr>Length of Agreement</vt:lpstr>
      <vt:lpstr>Community Impact</vt:lpstr>
      <vt:lpstr>Benefits for Coca-Cola</vt:lpstr>
      <vt:lpstr>Benefits for Coca-Cola</vt:lpstr>
      <vt:lpstr>Strategic Fit</vt:lpstr>
      <vt:lpstr>Media Exposure</vt:lpstr>
      <vt:lpstr>Exclusivity </vt:lpstr>
      <vt:lpstr>Sponsorship will include</vt:lpstr>
      <vt:lpstr>Sponsorship Inventory</vt:lpstr>
      <vt:lpstr>Activation: Tailgate Town</vt:lpstr>
      <vt:lpstr>Activation: Coca-Cola Trailers</vt:lpstr>
      <vt:lpstr>Activation: Promotional Packaging</vt:lpstr>
      <vt:lpstr>Activation: Promotional Giveaways</vt:lpstr>
      <vt:lpstr>Activation: Signage</vt:lpstr>
      <vt:lpstr>Activation: Signage</vt:lpstr>
      <vt:lpstr>Fulfillment</vt:lpstr>
      <vt:lpstr>Evaluation and Measurement</vt:lpstr>
      <vt:lpstr>Sponsorship and their Markets</vt:lpstr>
      <vt:lpstr>Contractual Terms</vt:lpstr>
      <vt:lpstr>Estimated Annual Revenue </vt:lpstr>
      <vt:lpstr>Closing Remarks</vt:lpstr>
    </vt:vector>
  </TitlesOfParts>
  <Company>Ball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Notre Dame’s Sponsorship Proposal</dc:title>
  <dc:creator>Kevin  Mullaney</dc:creator>
  <cp:lastModifiedBy>Ryan</cp:lastModifiedBy>
  <cp:revision>118</cp:revision>
  <dcterms:created xsi:type="dcterms:W3CDTF">2012-05-02T19:46:00Z</dcterms:created>
  <dcterms:modified xsi:type="dcterms:W3CDTF">2013-04-11T19:25:15Z</dcterms:modified>
</cp:coreProperties>
</file>